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0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0" r:id="rId3"/>
    <p:sldId id="285" r:id="rId4"/>
    <p:sldId id="290" r:id="rId5"/>
    <p:sldId id="292" r:id="rId6"/>
    <p:sldId id="321" r:id="rId7"/>
    <p:sldId id="315" r:id="rId8"/>
    <p:sldId id="316" r:id="rId9"/>
    <p:sldId id="317" r:id="rId10"/>
    <p:sldId id="318" r:id="rId11"/>
    <p:sldId id="320" r:id="rId12"/>
    <p:sldId id="322" r:id="rId13"/>
    <p:sldId id="310" r:id="rId14"/>
    <p:sldId id="314" r:id="rId15"/>
    <p:sldId id="311" r:id="rId16"/>
    <p:sldId id="325" r:id="rId17"/>
    <p:sldId id="326" r:id="rId18"/>
    <p:sldId id="323" r:id="rId19"/>
    <p:sldId id="324" r:id="rId20"/>
    <p:sldId id="28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087" autoAdjust="0"/>
    <p:restoredTop sz="99728" autoAdjust="0"/>
  </p:normalViewPr>
  <p:slideViewPr>
    <p:cSldViewPr snapToGrid="0" snapToObjects="1">
      <p:cViewPr varScale="1">
        <p:scale>
          <a:sx n="67" d="100"/>
          <a:sy n="67" d="100"/>
        </p:scale>
        <p:origin x="200" y="1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4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81" d="100"/>
          <a:sy n="81" d="100"/>
        </p:scale>
        <p:origin x="2096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03001-E5F3-D249-B018-F9224D739502}" type="datetimeFigureOut">
              <a:rPr lang="en-US" smtClean="0"/>
              <a:t>3/15/18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315F3-C048-B444-A906-1751EDA78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617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77EE9-03DA-5F46-8737-109DDB7E4769}" type="datetimeFigureOut">
              <a:rPr lang="en-US" smtClean="0"/>
              <a:t>3/15/18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D5494-6E30-4745-9E9F-1495EB3143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7452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ia.gov/tools/faqs/faq.php?id=105&amp;t=3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ia.gov/tools/faqs/faq.php?id=105&amp;t=3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ia.gov/tools/faqs/faq.php?id=105&amp;t=3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ia.gov/tools/faqs/faq.php?id=105&amp;t=3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ia.gov/tools/faqs/faq.php?id=105&amp;t=3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ia.gov/tools/faqs/faq.php?id=105&amp;t=3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ia.gov/tools/faqs/faq.php?id=105&amp;t=3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ia.gov/tools/faqs/faq.php?id=105&amp;t=3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ia.gov/tools/faqs/faq.php?id=105&amp;t=3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ia.gov/tools/faqs/faq.php?id=105&amp;t=3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ia.gov/tools/faqs/faq.php?id=105&amp;t=3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ia.gov/tools/faqs/faq.php?id=105&amp;t=3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ia.gov/tools/faqs/faq.php?id=105&amp;t=3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ia.gov/tools/faqs/faq.php?id=105&amp;t=3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Thank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Hawai’I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Energy and ODC for their work during the last year and their input/presentations (verbal)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D5494-6E30-4745-9E9F-1495EB3143C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9768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Thank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Hawai’I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Energy and ODC for their work during the last year and their input/presentations (verbal)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D5494-6E30-4745-9E9F-1495EB3143C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976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Review and possibly update system losses calculations (the values used appear higher than EIA data for Hawaii and national averages)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me, the T&amp;D loss numbers of 9% to 11% seem very high.  The national average is about 5% - 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https://www.eia.gov/tools/faqs/faq.php?id=105&amp;t=3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And, if I read the state data tables correctly the Hawaii average also seems to be about 5%.</a:t>
            </a:r>
            <a:endParaRPr lang="en-US" dirty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Conduct Peer program (non-deemed savings) evaluation for PY18 – for use in PY18 or PY19 and beyond</a:t>
            </a:r>
          </a:p>
          <a:p>
            <a:pPr lvl="1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D5494-6E30-4745-9E9F-1495EB3143C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0978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Review and possibly update system losses calculations (the values used appear higher than EIA data for Hawaii and national averages)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me, the T&amp;D loss numbers of 9% to 11% seem very high.  The national average is about 5% - 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https://www.eia.gov/tools/faqs/faq.php?id=105&amp;t=3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And, if I read the state data tables correctly the Hawaii average also seems to be about 5%.</a:t>
            </a:r>
            <a:endParaRPr lang="en-US" dirty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Conduct Peer program (non-deemed savings) evaluation for PY18 – for use in PY18 or PY19 and beyond</a:t>
            </a:r>
          </a:p>
          <a:p>
            <a:pPr lvl="1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D5494-6E30-4745-9E9F-1495EB3143C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0978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Review and possibly update system losses calculations (the values used appear higher than EIA data for Hawaii and national averages)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me, the T&amp;D loss numbers of 9% to 11% seem very high.  The national average is about 5% - 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https://www.eia.gov/tools/faqs/faq.php?id=105&amp;t=3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And, if I read the state data tables correctly the Hawaii average also seems to be about 5%.</a:t>
            </a:r>
            <a:endParaRPr lang="en-US" dirty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Conduct Peer program (non-deemed savings) evaluation for PY18 – for use in PY18 or PY19 and beyond</a:t>
            </a:r>
          </a:p>
          <a:p>
            <a:pPr lvl="1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D5494-6E30-4745-9E9F-1495EB3143C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0978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Review and possibly update system losses calculations (the values used appear higher than EIA data for Hawaii and national averages)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me, the T&amp;D loss numbers of 9% to 11% seem very high.  The national average is about 5% - 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https://www.eia.gov/tools/faqs/faq.php?id=105&amp;t=3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And, if I read the state data tables correctly the Hawaii average also seems to be about 5%.</a:t>
            </a:r>
            <a:endParaRPr lang="en-US" dirty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Conduct Peer program (non-deemed savings) evaluation for PY18 – for use in PY18 or PY19 and beyond</a:t>
            </a:r>
          </a:p>
          <a:p>
            <a:pPr lvl="1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D5494-6E30-4745-9E9F-1495EB3143C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0978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Review and possibly update system losses calculations (the values used appear higher than EIA data for Hawaii and national averages)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me, the T&amp;D loss numbers of 9% to 11% seem very high.  The national average is about 5% - 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https://www.eia.gov/tools/faqs/faq.php?id=105&amp;t=3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And, if I read the state data tables correctly the Hawaii average also seems to be about 5%.</a:t>
            </a:r>
            <a:endParaRPr lang="en-US" dirty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Conduct Peer program (non-deemed savings) evaluation for PY18 – for use in PY18 or PY19 and beyond</a:t>
            </a:r>
          </a:p>
          <a:p>
            <a:pPr lvl="1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D5494-6E30-4745-9E9F-1495EB3143C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0978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Thank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Hawai’I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Energy and ODC for their work during the last year and their input/presentations (verbal)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D5494-6E30-4745-9E9F-1495EB3143C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9768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Review and possibly update system losses calculations (the values used appear higher than EIA data for Hawaii and national averages)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me, the T&amp;D loss numbers of 9% to 11% seem very high.  The national average is about 5% - 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https://www.eia.gov/tools/faqs/faq.php?id=105&amp;t=3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And, if I read the state data tables correctly the Hawaii average also seems to be about 5%.</a:t>
            </a:r>
            <a:endParaRPr lang="en-US" dirty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Conduct Peer program (non-deemed savings) evaluation for PY18 – for use in PY18 or PY19 and beyond</a:t>
            </a:r>
          </a:p>
          <a:p>
            <a:pPr lvl="1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D5494-6E30-4745-9E9F-1495EB3143C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0978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Thank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Hawai’I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Energy and ODC for their work during the last year and their input/presentations (verbal)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D5494-6E30-4745-9E9F-1495EB3143C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976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Review and possibly update system losses calculations (the values used appear higher than EIA data for Hawaii and national averages)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me, the T&amp;D loss numbers of 9% to 11% seem very high.  The national average is about 5% - 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https://www.eia.gov/tools/faqs/faq.php?id=105&amp;t=3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And, if I read the state data tables correctly the Hawaii average also seems to be about 5%.</a:t>
            </a:r>
            <a:endParaRPr lang="en-US" dirty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Conduct Peer program (non-deemed savings) evaluation for PY18 – for use in PY18 or PY19 and beyond</a:t>
            </a:r>
          </a:p>
          <a:p>
            <a:pPr lvl="1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D5494-6E30-4745-9E9F-1495EB3143C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097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Review and possibly update system losses calculations (the values used appear higher than EIA data for Hawaii and national averages)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me, the T&amp;D loss numbers of 9% to 11% seem very high.  The national average is about 5% - 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https://www.eia.gov/tools/faqs/faq.php?id=105&amp;t=3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And, if I read the state data tables correctly the Hawaii average also seems to be about 5%.</a:t>
            </a:r>
            <a:endParaRPr lang="en-US" dirty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Conduct Peer program (non-deemed savings) evaluation for PY18 – for use in PY18 or PY19 and beyond</a:t>
            </a:r>
          </a:p>
          <a:p>
            <a:pPr lvl="1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D5494-6E30-4745-9E9F-1495EB3143C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097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Review and possibly update system losses calculations (the values used appear higher than EIA data for Hawaii and national averages)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me, the T&amp;D loss numbers of 9% to 11% seem very high.  The national average is about 5% - 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https://www.eia.gov/tools/faqs/faq.php?id=105&amp;t=3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And, if I read the state data tables correctly the Hawaii average also seems to be about 5%.</a:t>
            </a:r>
            <a:endParaRPr lang="en-US" dirty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Conduct Peer program (non-deemed savings) evaluation for PY18 – for use in PY18 or PY19 and beyond</a:t>
            </a:r>
          </a:p>
          <a:p>
            <a:pPr lvl="1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D5494-6E30-4745-9E9F-1495EB3143C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097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Review and possibly update system losses calculations (the values used appear higher than EIA data for Hawaii and national averages)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me, the T&amp;D loss numbers of 9% to 11% seem very high.  The national average is about 5% - 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https://www.eia.gov/tools/faqs/faq.php?id=105&amp;t=3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And, if I read the state data tables correctly the Hawaii average also seems to be about 5%.</a:t>
            </a:r>
            <a:endParaRPr lang="en-US" dirty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Conduct Peer program (non-deemed savings) evaluation for PY18 – for use in PY18 or PY19 and beyond</a:t>
            </a:r>
          </a:p>
          <a:p>
            <a:pPr lvl="1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D5494-6E30-4745-9E9F-1495EB3143C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097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Review and possibly update system losses calculations (the values used appear higher than EIA data for Hawaii and national averages)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me, the T&amp;D loss numbers of 9% to 11% seem very high.  The national average is about 5% - 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https://www.eia.gov/tools/faqs/faq.php?id=105&amp;t=3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And, if I read the state data tables correctly the Hawaii average also seems to be about 5%.</a:t>
            </a:r>
            <a:endParaRPr lang="en-US" dirty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Conduct Peer program (non-deemed savings) evaluation for PY18 – for use in PY18 or PY19 and beyond</a:t>
            </a:r>
          </a:p>
          <a:p>
            <a:pPr lvl="1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D5494-6E30-4745-9E9F-1495EB3143C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097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Review and possibly update system losses calculations (the values used appear higher than EIA data for Hawaii and national averages)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me, the T&amp;D loss numbers of 9% to 11% seem very high.  The national average is about 5% - 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https://www.eia.gov/tools/faqs/faq.php?id=105&amp;t=3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And, if I read the state data tables correctly the Hawaii average also seems to be about 5%.</a:t>
            </a:r>
            <a:endParaRPr lang="en-US" dirty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Conduct Peer program (non-deemed savings) evaluation for PY18 – for use in PY18 or PY19 and beyond</a:t>
            </a:r>
          </a:p>
          <a:p>
            <a:pPr lvl="1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D5494-6E30-4745-9E9F-1495EB3143C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0978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Review and possibly update system losses calculations (the values used appear higher than EIA data for Hawaii and national averages)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me, the T&amp;D loss numbers of 9% to 11% seem very high.  The national average is about 5% - 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https://www.eia.gov/tools/faqs/faq.php?id=105&amp;t=3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And, if I read the state data tables correctly the Hawaii average also seems to be about 5%.</a:t>
            </a:r>
            <a:endParaRPr lang="en-US" dirty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Conduct Peer program (non-deemed savings) evaluation for PY18 – for use in PY18 or PY19 and beyond</a:t>
            </a:r>
          </a:p>
          <a:p>
            <a:pPr lvl="1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D5494-6E30-4745-9E9F-1495EB3143C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0978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Review and possibly update system losses calculations (the values used appear higher than EIA data for Hawaii and national averages)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me, the T&amp;D loss numbers of 9% to 11% seem very high.  The national average is about 5% - 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https://www.eia.gov/tools/faqs/faq.php?id=105&amp;t=3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And, if I read the state data tables correctly the Hawaii average also seems to be about 5%.</a:t>
            </a:r>
            <a:endParaRPr lang="en-US" dirty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Conduct Peer program (non-deemed savings) evaluation for PY18 – for use in PY18 or PY19 and beyond</a:t>
            </a:r>
          </a:p>
          <a:p>
            <a:pPr lvl="1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D5494-6E30-4745-9E9F-1495EB3143C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097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D1EC1-FAB9-8044-8B4B-33680C4D3630}" type="datetime1">
              <a:rPr lang="en-US" smtClean="0"/>
              <a:t>3/15/18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February 2018 TWG Meeting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F2AF37E-5608-0A4F-A87D-7A73D3590E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652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2079-3F57-9149-A1C4-8DC2168B0013}" type="datetime1">
              <a:rPr lang="en-US" smtClean="0"/>
              <a:t>3/15/18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February 2018 TWG Meeting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F2AF37E-5608-0A4F-A87D-7A73D3590E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917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B5AA-4A32-604B-901F-4B80AE08A619}" type="datetime1">
              <a:rPr lang="en-US" smtClean="0"/>
              <a:t>3/15/18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February 2018 TWG Meeting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F2AF37E-5608-0A4F-A87D-7A73D3590E2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5898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4D133-3BAE-1F49-A381-1B2A87032EBD}" type="datetime1">
              <a:rPr lang="en-US" smtClean="0"/>
              <a:t>3/15/18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February 2018 TWG Meeting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F2AF37E-5608-0A4F-A87D-7A73D3590E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529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6E68A-3096-6F44-BD86-5C31141D6DD3}" type="datetime1">
              <a:rPr lang="en-US" smtClean="0"/>
              <a:t>3/15/18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February 2018 TWG Meeting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F2AF37E-5608-0A4F-A87D-7A73D3590E2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8690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8DAF-BDCA-3B44-95B7-F78F12203356}" type="datetime1">
              <a:rPr lang="en-US" smtClean="0"/>
              <a:t>3/15/18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February 2018 TWG Meeting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F2AF37E-5608-0A4F-A87D-7A73D3590E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80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2C500-7057-304D-A057-59BF5EA928E6}" type="datetime1">
              <a:rPr lang="en-US" smtClean="0"/>
              <a:t>3/15/18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February 2018 TWG Meeting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AF37E-5608-0A4F-A87D-7A73D3590E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39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2386-186A-DD48-B489-8F8EE98F7283}" type="datetime1">
              <a:rPr lang="en-US" smtClean="0"/>
              <a:t>3/15/18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February 2018 TWG Meeting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AF37E-5608-0A4F-A87D-7A73D3590E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64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B30BC-17FA-D746-BE1A-1D75BCF9C0AD}" type="datetime1">
              <a:rPr lang="en-US" smtClean="0"/>
              <a:t>3/15/18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February 2018 TWG Meeting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AF37E-5608-0A4F-A87D-7A73D3590E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55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C1B45-8B6D-2348-AD44-AA2074BD06E9}" type="datetime1">
              <a:rPr lang="en-US" smtClean="0"/>
              <a:t>3/15/18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February 2018 TWG Meeting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F2AF37E-5608-0A4F-A87D-7A73D3590E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312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75C3-1313-8C4F-9773-76DAABDBF6E7}" type="datetime1">
              <a:rPr lang="en-US" smtClean="0"/>
              <a:t>3/15/18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February 2018 TWG Meeting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2AF37E-5608-0A4F-A87D-7A73D3590E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81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7E86-1788-D544-9978-F4EACA093D4C}" type="datetime1">
              <a:rPr lang="en-US" smtClean="0"/>
              <a:t>3/15/18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February 2018 TWG Meeting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2AF37E-5608-0A4F-A87D-7A73D3590E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90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80B9-8563-F642-A9CE-8BB92351632D}" type="datetime1">
              <a:rPr lang="en-US" smtClean="0"/>
              <a:t>3/15/18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February 2018 TWG Meeting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AF37E-5608-0A4F-A87D-7A73D3590E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098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7B85-BB50-434E-B8AA-B8192D860683}" type="datetime1">
              <a:rPr lang="en-US" smtClean="0"/>
              <a:t>3/15/18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February 2018 TWG Meeting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AF37E-5608-0A4F-A87D-7A73D3590E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998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1DF2-CD71-0944-8DB1-2E3BDD49DC98}" type="datetime1">
              <a:rPr lang="en-US" smtClean="0"/>
              <a:t>3/15/18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February 2018 TWG Meeting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AF37E-5608-0A4F-A87D-7A73D3590E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167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9873-7346-8D48-93C1-5BBA2D014878}" type="datetime1">
              <a:rPr lang="en-US" smtClean="0"/>
              <a:t>3/15/18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February 2018 TWG Meeting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F2AF37E-5608-0A4F-A87D-7A73D3590E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602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C816C-96BE-BA4B-A612-7831E8D57046}" type="datetime1">
              <a:rPr lang="en-US" smtClean="0"/>
              <a:t>3/15/18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February 2018 TWG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F2AF37E-5608-0A4F-A87D-7A73D3590E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28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88AF7-4E33-6D4F-86EF-82D5EFC49C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617524"/>
            <a:ext cx="8915399" cy="3159858"/>
          </a:xfrm>
        </p:spPr>
        <p:txBody>
          <a:bodyPr>
            <a:normAutofit/>
          </a:bodyPr>
          <a:lstStyle/>
          <a:p>
            <a:r>
              <a:rPr lang="en-US" sz="4400" dirty="0"/>
              <a:t>State of Hawaii</a:t>
            </a:r>
            <a:br>
              <a:rPr lang="en-US" sz="4400" dirty="0"/>
            </a:br>
            <a:r>
              <a:rPr lang="en-US" sz="4400" dirty="0"/>
              <a:t>Energy Efficiency Portfolio Standard (EEPS)</a:t>
            </a:r>
            <a:br>
              <a:rPr lang="en-US" sz="4400" dirty="0"/>
            </a:br>
            <a:r>
              <a:rPr lang="en-US" sz="4400" dirty="0"/>
              <a:t>Technical Working Group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727465-7D0E-2C41-9E93-2292A0096B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989699"/>
            <a:ext cx="8915399" cy="913964"/>
          </a:xfrm>
        </p:spPr>
        <p:txBody>
          <a:bodyPr>
            <a:normAutofit/>
          </a:bodyPr>
          <a:lstStyle/>
          <a:p>
            <a:r>
              <a:rPr lang="en-US" dirty="0"/>
              <a:t>Winter 2018 Meeting</a:t>
            </a:r>
          </a:p>
          <a:p>
            <a:r>
              <a:rPr lang="en-US" dirty="0"/>
              <a:t>February 28, 2018</a:t>
            </a:r>
          </a:p>
        </p:txBody>
      </p:sp>
    </p:spTree>
    <p:extLst>
      <p:ext uri="{BB962C8B-B14F-4D97-AF65-F5344CB8AC3E}">
        <p14:creationId xmlns:p14="http://schemas.microsoft.com/office/powerpoint/2010/main" val="3461462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1B652-FDA0-9649-828A-09055C3C1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5283" y="261800"/>
            <a:ext cx="8911687" cy="1280890"/>
          </a:xfrm>
        </p:spPr>
        <p:txBody>
          <a:bodyPr>
            <a:normAutofit/>
          </a:bodyPr>
          <a:lstStyle/>
          <a:p>
            <a:r>
              <a:rPr lang="en-US" sz="3600" dirty="0"/>
              <a:t>Fall 2017 TWG (continued)</a:t>
            </a:r>
            <a:endParaRPr lang="en-US" sz="3600" i="1" dirty="0">
              <a:solidFill>
                <a:srgbClr val="7030A0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867277-C7C2-0B45-BAAB-3A80B319068C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1137291" y="1152907"/>
            <a:ext cx="10466717" cy="5227457"/>
          </a:xfrm>
        </p:spPr>
        <p:txBody>
          <a:bodyPr>
            <a:normAutofit lnSpcReduction="10000"/>
          </a:bodyPr>
          <a:lstStyle/>
          <a:p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TWG “Hopes &amp; Dreams” for EEPS Review (continued)</a:t>
            </a:r>
          </a:p>
          <a:p>
            <a:pPr lvl="1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Ensure that market-transformation is properly valued</a:t>
            </a:r>
          </a:p>
          <a:p>
            <a:pPr lvl="1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Integrate DERs logically into the planning processes.  More than one entity can work to deploy these resources.  Many hands make light work.</a:t>
            </a:r>
          </a:p>
          <a:p>
            <a:pPr lvl="1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Adjust the PBF surcharge so that it does not fall disproportionately on customers w/o access to DERs</a:t>
            </a:r>
            <a:endParaRPr lang="en-US" sz="2400" dirty="0"/>
          </a:p>
          <a:p>
            <a:pPr lvl="1"/>
            <a:r>
              <a:rPr lang="en-US" sz="2400" dirty="0"/>
              <a:t>Consider a Societal cost test that assigns value to benefits e.g., serving hard to reach customers</a:t>
            </a:r>
          </a:p>
          <a:p>
            <a:pPr lvl="1"/>
            <a:r>
              <a:rPr lang="en-US" sz="2400" dirty="0"/>
              <a:t>Consider a ratepayer benefit test</a:t>
            </a:r>
          </a:p>
          <a:p>
            <a:pPr lvl="1"/>
            <a:r>
              <a:rPr lang="en-US" sz="2400" dirty="0"/>
              <a:t>Get EE data from the military and other sources e.g., state buildings – Hawaii Energy has some, but need additional info</a:t>
            </a:r>
          </a:p>
          <a:p>
            <a:pPr marL="457200" lvl="1" indent="0">
              <a:buNone/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lvl="1"/>
            <a:endParaRPr lang="en-US" sz="2400" b="1" i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FE38B9-00FE-8F4F-BDEB-FA0893EF0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71126" y="6380364"/>
            <a:ext cx="7619999" cy="365125"/>
          </a:xfrm>
        </p:spPr>
        <p:txBody>
          <a:bodyPr/>
          <a:lstStyle/>
          <a:p>
            <a:r>
              <a:rPr lang="en-US"/>
              <a:t>February 2018 TWG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02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1B652-FDA0-9649-828A-09055C3C1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5283" y="261800"/>
            <a:ext cx="8911687" cy="1280890"/>
          </a:xfrm>
        </p:spPr>
        <p:txBody>
          <a:bodyPr>
            <a:normAutofit/>
          </a:bodyPr>
          <a:lstStyle/>
          <a:p>
            <a:r>
              <a:rPr lang="en-US" sz="3600" dirty="0"/>
              <a:t>EEPS review </a:t>
            </a:r>
            <a:r>
              <a:rPr lang="en-US" dirty="0"/>
              <a:t>s</a:t>
            </a:r>
            <a:r>
              <a:rPr lang="en-US" sz="3600" dirty="0"/>
              <a:t>chedule</a:t>
            </a:r>
            <a:endParaRPr lang="en-US" sz="3600" i="1" dirty="0">
              <a:solidFill>
                <a:srgbClr val="7030A0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867277-C7C2-0B45-BAAB-3A80B319068C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1137291" y="1111341"/>
            <a:ext cx="10466717" cy="5269023"/>
          </a:xfrm>
        </p:spPr>
        <p:txBody>
          <a:bodyPr>
            <a:normAutofit lnSpcReduction="10000"/>
          </a:bodyPr>
          <a:lstStyle/>
          <a:p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Coordinate related processes, programs, data sources, etc.</a:t>
            </a:r>
          </a:p>
          <a:p>
            <a:pPr lvl="1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(ongoing, beginning now)</a:t>
            </a:r>
          </a:p>
          <a:p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When EM&amp;V Contractor is retained (mid-2018)</a:t>
            </a:r>
          </a:p>
          <a:p>
            <a:pPr lvl="1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Initiate baseline study,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≈1 year to complete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Initiate analysis of GWH progress toward EEPS</a:t>
            </a:r>
          </a:p>
          <a:p>
            <a:pPr lvl="1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Provide forecasting assistance, e.g.,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loadshape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analyses, etc.</a:t>
            </a:r>
          </a:p>
          <a:p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January 2019 – EEPS Leg. Report based on progress-to-date</a:t>
            </a:r>
          </a:p>
          <a:p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2019+</a:t>
            </a:r>
          </a:p>
          <a:p>
            <a:pPr lvl="1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Revised potential study based on all new inputs</a:t>
            </a:r>
          </a:p>
          <a:p>
            <a:pPr lvl="1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Final EEPS review report</a:t>
            </a:r>
          </a:p>
          <a:p>
            <a:pPr lvl="1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Continued forecasting support</a:t>
            </a:r>
            <a:endParaRPr lang="en-US" sz="2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sz="2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sz="2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sz="2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sz="2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lvl="1"/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lvl="1"/>
            <a:endParaRPr lang="en-US" sz="2400" b="1" i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FE38B9-00FE-8F4F-BDEB-FA0893EF0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71126" y="6380364"/>
            <a:ext cx="7619999" cy="365125"/>
          </a:xfrm>
        </p:spPr>
        <p:txBody>
          <a:bodyPr/>
          <a:lstStyle/>
          <a:p>
            <a:r>
              <a:rPr lang="en-US"/>
              <a:t>February 2018 TWG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221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2631F-E2AC-6943-A359-249B92470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Assessing EEPS in a DER-laden Environment – Initial Concepts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F52515-DCF7-4849-BB49-94590F8D58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Chris Ann Dickerson, EEM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415421-8366-C746-A4B2-4378EDB00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February 2018 TWG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558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1B652-FDA0-9649-828A-09055C3C1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5283" y="261800"/>
            <a:ext cx="8911687" cy="1280890"/>
          </a:xfrm>
        </p:spPr>
        <p:txBody>
          <a:bodyPr>
            <a:normAutofit/>
          </a:bodyPr>
          <a:lstStyle/>
          <a:p>
            <a:r>
              <a:rPr lang="en-US" dirty="0"/>
              <a:t>Context for understanding EEPS goals</a:t>
            </a:r>
            <a:endParaRPr lang="en-US" sz="3600" i="1" dirty="0">
              <a:solidFill>
                <a:srgbClr val="7030A0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867277-C7C2-0B45-BAAB-3A80B319068C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1137291" y="1340557"/>
            <a:ext cx="10466717" cy="5039808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EEPS goals were developed in a binary construct:</a:t>
            </a:r>
          </a:p>
          <a:p>
            <a:pPr lvl="1"/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Electricity is supplied by utility</a:t>
            </a:r>
          </a:p>
          <a:p>
            <a:pPr lvl="2"/>
            <a:r>
              <a:rPr lang="en-US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OR</a:t>
            </a:r>
            <a:endParaRPr lang="en-US" sz="24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offset by energy efficiency</a:t>
            </a:r>
          </a:p>
          <a:p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Hawaii Clean Energy Initiative (HECI) goals</a:t>
            </a:r>
          </a:p>
          <a:p>
            <a:pPr lvl="1"/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70% clean energy by 2030</a:t>
            </a:r>
          </a:p>
          <a:p>
            <a:pPr lvl="2"/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40% supplied by renewables </a:t>
            </a:r>
          </a:p>
          <a:p>
            <a:pPr lvl="2"/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30% offset by EE (EEPS Goals)</a:t>
            </a:r>
          </a:p>
          <a:p>
            <a:pPr lvl="3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(Later, renewable goals set to 100% by 2045)</a:t>
            </a:r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sz="2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lvl="1"/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lvl="1"/>
            <a:endParaRPr lang="en-US" sz="2400" b="1" i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FE38B9-00FE-8F4F-BDEB-FA0893EF0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71126" y="6380364"/>
            <a:ext cx="7619999" cy="365125"/>
          </a:xfrm>
        </p:spPr>
        <p:txBody>
          <a:bodyPr/>
          <a:lstStyle/>
          <a:p>
            <a:r>
              <a:rPr lang="en-US"/>
              <a:t>February 2018 TWG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134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1B652-FDA0-9649-828A-09055C3C1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5283" y="261800"/>
            <a:ext cx="8911687" cy="1280890"/>
          </a:xfrm>
        </p:spPr>
        <p:txBody>
          <a:bodyPr>
            <a:normAutofit/>
          </a:bodyPr>
          <a:lstStyle/>
          <a:p>
            <a:r>
              <a:rPr lang="en-US" dirty="0"/>
              <a:t>Changes in electricity supply</a:t>
            </a:r>
            <a:endParaRPr lang="en-US" sz="3600" i="1" dirty="0">
              <a:solidFill>
                <a:srgbClr val="7030A0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867277-C7C2-0B45-BAAB-3A80B319068C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1137291" y="1374203"/>
            <a:ext cx="10466717" cy="5006161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Electricity supply is no longer binary</a:t>
            </a:r>
          </a:p>
          <a:p>
            <a:pPr lvl="1"/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Some is supplied by utilities</a:t>
            </a:r>
          </a:p>
          <a:p>
            <a:pPr lvl="1"/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Some is generated onsite by customers for their own use</a:t>
            </a:r>
          </a:p>
          <a:p>
            <a:pPr lvl="1"/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Some is generated onsite by customers and supplied to the grid</a:t>
            </a:r>
          </a:p>
          <a:p>
            <a:pPr lvl="1"/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Purchased through aggregators, from storage, etc.</a:t>
            </a:r>
          </a:p>
          <a:p>
            <a:pPr marL="914400" lvl="2" indent="0">
              <a:buNone/>
            </a:pPr>
            <a:endParaRPr lang="en-US" sz="13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Each of these types of electricity supply has different avoided cost values (and properties)</a:t>
            </a:r>
          </a:p>
          <a:p>
            <a:pPr lvl="2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The avoided cost values for each stream vary by hour</a:t>
            </a:r>
          </a:p>
          <a:p>
            <a:pPr lvl="2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The value of ancillary services and properties vary</a:t>
            </a:r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lvl="3"/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There are times during the day when HECO’s cost to generate is $zero</a:t>
            </a:r>
          </a:p>
          <a:p>
            <a:pPr lvl="3"/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Changes will continue and grow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0" lvl="1" indent="0">
              <a:buNone/>
            </a:pPr>
            <a:endParaRPr lang="en-US" sz="2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sz="2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lvl="1"/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lvl="1"/>
            <a:endParaRPr lang="en-US" sz="2400" b="1" i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FE38B9-00FE-8F4F-BDEB-FA0893EF0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71126" y="6380364"/>
            <a:ext cx="7619999" cy="365125"/>
          </a:xfrm>
        </p:spPr>
        <p:txBody>
          <a:bodyPr/>
          <a:lstStyle/>
          <a:p>
            <a:r>
              <a:rPr lang="en-US"/>
              <a:t>February 2018 TWG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396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1B652-FDA0-9649-828A-09055C3C1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5283" y="261800"/>
            <a:ext cx="8911687" cy="1280890"/>
          </a:xfrm>
        </p:spPr>
        <p:txBody>
          <a:bodyPr>
            <a:normAutofit/>
          </a:bodyPr>
          <a:lstStyle/>
          <a:p>
            <a:r>
              <a:rPr lang="en-US" dirty="0"/>
              <a:t>Historical valuation of energy efficiency</a:t>
            </a:r>
            <a:endParaRPr lang="en-US" sz="3600" i="1" dirty="0">
              <a:solidFill>
                <a:srgbClr val="7030A0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867277-C7C2-0B45-BAAB-3A80B319068C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1137291" y="1769075"/>
            <a:ext cx="10466717" cy="4611289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Energy efficiency is valued on the basis of avoided costs</a:t>
            </a:r>
          </a:p>
          <a:p>
            <a:pPr lvl="1"/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In the binary construct, avoided costs for each kWh of energy efficiency are calculated as cost that the utility </a:t>
            </a: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would have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incurred to generate, transmit and deliver each kWh</a:t>
            </a:r>
          </a:p>
          <a:p>
            <a:pPr lvl="1"/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Energy efficiency also reduces the amount of money customers need to pay utilities to purchase electricity.</a:t>
            </a:r>
          </a:p>
          <a:p>
            <a:pPr lvl="1"/>
            <a:endParaRPr lang="en-US" sz="26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n-US" sz="2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lvl="1"/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lvl="1"/>
            <a:endParaRPr lang="en-US" sz="2400" b="1" i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FE38B9-00FE-8F4F-BDEB-FA0893EF0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71126" y="6380364"/>
            <a:ext cx="7619999" cy="365125"/>
          </a:xfrm>
        </p:spPr>
        <p:txBody>
          <a:bodyPr/>
          <a:lstStyle/>
          <a:p>
            <a:r>
              <a:rPr lang="en-US"/>
              <a:t>February 2018 TWG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635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1B652-FDA0-9649-828A-09055C3C1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5283" y="261800"/>
            <a:ext cx="8911687" cy="1280890"/>
          </a:xfrm>
        </p:spPr>
        <p:txBody>
          <a:bodyPr>
            <a:normAutofit/>
          </a:bodyPr>
          <a:lstStyle/>
          <a:p>
            <a:r>
              <a:rPr lang="en-US" dirty="0"/>
              <a:t>Visionary Policies – HCEI and EEPS</a:t>
            </a:r>
            <a:endParaRPr lang="en-US" sz="3600" i="1" dirty="0">
              <a:solidFill>
                <a:srgbClr val="7030A0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867277-C7C2-0B45-BAAB-3A80B319068C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1137291" y="1016001"/>
            <a:ext cx="10466717" cy="5364364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Policymakers who developed the Hawaii Clean Energy Initiative (HCEI) and EEPS Law/Goals understood (hoped!) that these changes would occur</a:t>
            </a:r>
          </a:p>
          <a:p>
            <a:pPr lvl="1"/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HCEI and EEPS were </a:t>
            </a: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designed 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to create significant changes in energy use and supply</a:t>
            </a:r>
          </a:p>
          <a:p>
            <a:pPr lvl="1"/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Policies were designed/approved in approximately the 2005-2008 timeframe (building, </a:t>
            </a:r>
            <a:r>
              <a:rPr lang="en-US" sz="2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of course, on visionary 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ideas that were circulating even earlier)</a:t>
            </a:r>
          </a:p>
          <a:p>
            <a:pPr lvl="1"/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Could not predict exactly how or when the revolution would occur.</a:t>
            </a:r>
          </a:p>
          <a:p>
            <a:pPr marL="0" indent="0">
              <a:buNone/>
            </a:pPr>
            <a:endParaRPr lang="en-US" sz="15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sz="2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0" lvl="1" indent="0">
              <a:buNone/>
            </a:pPr>
            <a:endParaRPr lang="en-US" sz="2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sz="2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lvl="1"/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lvl="1"/>
            <a:endParaRPr lang="en-US" sz="2400" b="1" i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FE38B9-00FE-8F4F-BDEB-FA0893EF0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71126" y="6380364"/>
            <a:ext cx="7619999" cy="365125"/>
          </a:xfrm>
        </p:spPr>
        <p:txBody>
          <a:bodyPr/>
          <a:lstStyle/>
          <a:p>
            <a:r>
              <a:rPr lang="en-US"/>
              <a:t>February 2018 TWG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713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1B652-FDA0-9649-828A-09055C3C1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5283" y="261800"/>
            <a:ext cx="8911687" cy="1280890"/>
          </a:xfrm>
        </p:spPr>
        <p:txBody>
          <a:bodyPr>
            <a:normAutofit/>
          </a:bodyPr>
          <a:lstStyle/>
          <a:p>
            <a:r>
              <a:rPr lang="en-US" dirty="0"/>
              <a:t>Visionary Policies – HCEI and EEPS</a:t>
            </a:r>
            <a:endParaRPr lang="en-US" sz="3600" i="1" dirty="0">
              <a:solidFill>
                <a:srgbClr val="7030A0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867277-C7C2-0B45-BAAB-3A80B319068C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1137291" y="1016001"/>
            <a:ext cx="10466717" cy="53643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5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EEPS was designed for flexibility</a:t>
            </a:r>
          </a:p>
          <a:p>
            <a:pPr lvl="1"/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Built-in requirements for periodic review and, if needed, modifications to EEPS goals, EEPS Framework or both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PUC is responsible for EEPS process</a:t>
            </a:r>
          </a:p>
          <a:p>
            <a:pPr lvl="1"/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TWG is responsible for input/advice on EEPS</a:t>
            </a:r>
          </a:p>
          <a:p>
            <a:pPr lvl="1"/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Review (and if needed, adjustment) is necessary to keep EEPS relevant and integrated with other activities and conditions in the state.</a:t>
            </a:r>
          </a:p>
          <a:p>
            <a:pPr marL="457200" lvl="1" indent="0">
              <a:buNone/>
            </a:pPr>
            <a:endParaRPr lang="en-US" sz="2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sz="2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lvl="1"/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lvl="1"/>
            <a:endParaRPr lang="en-US" sz="2400" b="1" i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FE38B9-00FE-8F4F-BDEB-FA0893EF0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71126" y="6380364"/>
            <a:ext cx="7619999" cy="365125"/>
          </a:xfrm>
        </p:spPr>
        <p:txBody>
          <a:bodyPr/>
          <a:lstStyle/>
          <a:p>
            <a:r>
              <a:rPr lang="en-US"/>
              <a:t>February 2018 TWG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3191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2631F-E2AC-6943-A359-249B92470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TWG Discussion Track 1 – Regulatory, Programmatic and Policy Environment for EEPS Review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F52515-DCF7-4849-BB49-94590F8D58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Chris Ann Dickerson, EEM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415421-8366-C746-A4B2-4378EDB00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February 2018 TWG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243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1B652-FDA0-9649-828A-09055C3C1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5283" y="261800"/>
            <a:ext cx="8911687" cy="1280890"/>
          </a:xfrm>
        </p:spPr>
        <p:txBody>
          <a:bodyPr>
            <a:normAutofit/>
          </a:bodyPr>
          <a:lstStyle/>
          <a:p>
            <a:r>
              <a:rPr lang="en-US" dirty="0"/>
              <a:t>TWG Roundtable</a:t>
            </a:r>
            <a:endParaRPr lang="en-US" sz="3600" i="1" dirty="0">
              <a:solidFill>
                <a:srgbClr val="7030A0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867277-C7C2-0B45-BAAB-3A80B319068C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1137291" y="1061884"/>
            <a:ext cx="10466717" cy="5318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TWG and brief discussions on key policies, programs, and activities that should be accounted for in this EEPS Review and suggested contact persons for data collection and team leads.</a:t>
            </a:r>
          </a:p>
          <a:p>
            <a:pPr lvl="1"/>
            <a:r>
              <a:rPr lang="en-US" sz="2400" dirty="0"/>
              <a:t>Post-PY2018 perspectives on PBFA EE portfolio </a:t>
            </a:r>
          </a:p>
          <a:p>
            <a:pPr lvl="1"/>
            <a:r>
              <a:rPr lang="en-US" sz="2400" dirty="0"/>
              <a:t>Appliance Standards </a:t>
            </a:r>
          </a:p>
          <a:p>
            <a:pPr lvl="1"/>
            <a:r>
              <a:rPr lang="en-US" sz="2400" dirty="0"/>
              <a:t>HECO DSM/DERs, etc. </a:t>
            </a:r>
          </a:p>
          <a:p>
            <a:pPr lvl="1"/>
            <a:r>
              <a:rPr lang="en-US" sz="2400" dirty="0"/>
              <a:t>KIUC DSM/DERs, etc. </a:t>
            </a:r>
          </a:p>
          <a:p>
            <a:pPr lvl="1"/>
            <a:r>
              <a:rPr lang="en-US" sz="2400" dirty="0"/>
              <a:t>DBEDT initiatives </a:t>
            </a:r>
          </a:p>
          <a:p>
            <a:pPr lvl="1"/>
            <a:r>
              <a:rPr lang="en-US" sz="2400" dirty="0"/>
              <a:t>Others (military, state buildings, ESCOs, etc.)</a:t>
            </a:r>
          </a:p>
          <a:p>
            <a:r>
              <a:rPr lang="en-US" sz="2600" dirty="0"/>
              <a:t>Ongoing TWG role to ensure that EEPS review is integrated with other activity and leverages existing data and processes</a:t>
            </a:r>
          </a:p>
          <a:p>
            <a:pPr marL="0" indent="0">
              <a:buNone/>
            </a:pPr>
            <a:endParaRPr lang="en-US" sz="2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0" lvl="1" indent="0">
              <a:buNone/>
            </a:pPr>
            <a:endParaRPr lang="en-US" sz="2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sz="2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lvl="1"/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lvl="1"/>
            <a:endParaRPr lang="en-US" sz="2400" b="1" i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FE38B9-00FE-8F4F-BDEB-FA0893EF0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71126" y="6380364"/>
            <a:ext cx="7619999" cy="365125"/>
          </a:xfrm>
        </p:spPr>
        <p:txBody>
          <a:bodyPr/>
          <a:lstStyle/>
          <a:p>
            <a:r>
              <a:rPr lang="en-US"/>
              <a:t>February 2018 TWG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590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BC294-DBA5-DF40-B172-358D60A2F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TWG Agenda: </a:t>
            </a:r>
            <a:r>
              <a:rPr lang="en-US" i="1" dirty="0"/>
              <a:t>11am – 12:30pm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6D925-849B-284F-B149-E79ACAEF1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9733" y="1338147"/>
            <a:ext cx="9685867" cy="479766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Welcome and Agenda Review for TWG</a:t>
            </a:r>
            <a:r>
              <a:rPr lang="en-US" sz="2400" dirty="0"/>
              <a:t> - Ted Pope, EEM</a:t>
            </a:r>
          </a:p>
          <a:p>
            <a:r>
              <a:rPr lang="en-US" sz="2400" dirty="0">
                <a:solidFill>
                  <a:srgbClr val="C00000"/>
                </a:solidFill>
              </a:rPr>
              <a:t>Review of Fall 2017 TWG Meeting, EEPS Review Plan, and Progress </a:t>
            </a:r>
            <a:r>
              <a:rPr lang="en-US" sz="2400" dirty="0"/>
              <a:t>– Chris Ann Dickerson, EEM</a:t>
            </a:r>
          </a:p>
          <a:p>
            <a:r>
              <a:rPr lang="en-US" sz="2400" dirty="0">
                <a:solidFill>
                  <a:srgbClr val="C00000"/>
                </a:solidFill>
              </a:rPr>
              <a:t>TWG Discussion – </a:t>
            </a:r>
            <a:r>
              <a:rPr lang="en-US" sz="2400" dirty="0"/>
              <a:t>Moderated by Chris Ann Dickerson, EEM</a:t>
            </a:r>
          </a:p>
          <a:p>
            <a:pPr lvl="1"/>
            <a:r>
              <a:rPr lang="en-US" sz="2400" dirty="0">
                <a:solidFill>
                  <a:srgbClr val="C00000"/>
                </a:solidFill>
              </a:rPr>
              <a:t>EEPS Goals in a DER Environment – Initial Concepts</a:t>
            </a:r>
          </a:p>
          <a:p>
            <a:pPr lvl="1"/>
            <a:r>
              <a:rPr lang="en-US" sz="2400" dirty="0">
                <a:solidFill>
                  <a:srgbClr val="C00000"/>
                </a:solidFill>
              </a:rPr>
              <a:t>EEPS Review Track 1 – Regulatory, Programmatic and Policy Environment for EEPS Review</a:t>
            </a:r>
            <a:endParaRPr lang="en-US" sz="2400" dirty="0"/>
          </a:p>
          <a:p>
            <a:r>
              <a:rPr lang="en-US" sz="2400" dirty="0">
                <a:solidFill>
                  <a:srgbClr val="C00000"/>
                </a:solidFill>
              </a:rPr>
              <a:t>Wrap up and Adjourn </a:t>
            </a:r>
            <a:r>
              <a:rPr lang="en-US" sz="2400" dirty="0"/>
              <a:t>– Ted Pope, EEM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2E39C-3CF3-3F4A-8D6A-83D47E727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February 2018 TWG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715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2631F-E2AC-6943-A359-249B92470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Wrap Up and Adjourn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F52515-DCF7-4849-BB49-94590F8D58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Ted Pope, EEM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415421-8366-C746-A4B2-4378EDB00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February 2018 TWG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732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2631F-E2AC-6943-A359-249B92470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Review of Fall 2017 TWG Meeting, EEPS Review Plan, and Progress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F52515-DCF7-4849-BB49-94590F8D58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Chris Ann Dickerson, EEM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415421-8366-C746-A4B2-4378EDB00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February 2018 TWG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349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1B652-FDA0-9649-828A-09055C3C1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5283" y="261800"/>
            <a:ext cx="8911687" cy="1280890"/>
          </a:xfrm>
        </p:spPr>
        <p:txBody>
          <a:bodyPr>
            <a:normAutofit/>
          </a:bodyPr>
          <a:lstStyle/>
          <a:p>
            <a:r>
              <a:rPr lang="en-US" sz="3600" dirty="0"/>
              <a:t>Fall 2017 TWG</a:t>
            </a:r>
            <a:endParaRPr lang="en-US" sz="3600" i="1" dirty="0">
              <a:solidFill>
                <a:srgbClr val="7030A0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867277-C7C2-0B45-BAAB-3A80B319068C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1137291" y="1340441"/>
            <a:ext cx="10466717" cy="5039923"/>
          </a:xfrm>
        </p:spPr>
        <p:txBody>
          <a:bodyPr>
            <a:normAutofit lnSpcReduction="10000"/>
          </a:bodyPr>
          <a:lstStyle/>
          <a:p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Initial TWG meeting to launch the EEPS Review</a:t>
            </a:r>
          </a:p>
          <a:p>
            <a:pPr lvl="1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This EEPS review reports on EEPS accomplishments 2009-2015, the first EEPS performance period</a:t>
            </a:r>
          </a:p>
          <a:p>
            <a:pPr lvl="1"/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EEPS Law and EEPS Framework</a:t>
            </a:r>
          </a:p>
          <a:p>
            <a:pPr lvl="1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Achieve 4300 GWH savings by 2030</a:t>
            </a:r>
          </a:p>
          <a:p>
            <a:pPr lvl="1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Assess progress periodically/adjust EEPS Goals/Framework if needed</a:t>
            </a:r>
          </a:p>
          <a:p>
            <a:pPr marL="457200" lvl="1" indent="0">
              <a:buNone/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Discuss 4-Track Draft EEPS Review Plan/Approach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Obtain TWG input for final Plan</a:t>
            </a:r>
          </a:p>
          <a:p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lvl="1"/>
            <a:endParaRPr lang="en-US" sz="2400" b="1" i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FE38B9-00FE-8F4F-BDEB-FA0893EF0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71126" y="6380364"/>
            <a:ext cx="7619999" cy="365125"/>
          </a:xfrm>
        </p:spPr>
        <p:txBody>
          <a:bodyPr/>
          <a:lstStyle/>
          <a:p>
            <a:r>
              <a:rPr lang="en-US"/>
              <a:t>February 2018 TWG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07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1B652-FDA0-9649-828A-09055C3C1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5283" y="261800"/>
            <a:ext cx="8911687" cy="1280890"/>
          </a:xfrm>
        </p:spPr>
        <p:txBody>
          <a:bodyPr>
            <a:normAutofit/>
          </a:bodyPr>
          <a:lstStyle/>
          <a:p>
            <a:r>
              <a:rPr lang="en-US" sz="3600" dirty="0"/>
              <a:t>Fall 2017 TWG (continued)</a:t>
            </a:r>
            <a:endParaRPr lang="en-US" sz="3600" i="1" dirty="0">
              <a:solidFill>
                <a:srgbClr val="7030A0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867277-C7C2-0B45-BAAB-3A80B319068C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1137291" y="1152907"/>
            <a:ext cx="10466717" cy="5227457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Presentation from HECO – Forecasting the Impacts of EEPS</a:t>
            </a:r>
          </a:p>
          <a:p>
            <a:pPr lvl="1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Sales forecasts are used in 2 of the 3 EEPS metrics (meet 30% of forecast sales in 2030 with EE +  EE as a % of recent sales)</a:t>
            </a:r>
          </a:p>
          <a:p>
            <a:pPr lvl="1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HECO uses the EEPS goals in the planning forecasts</a:t>
            </a:r>
          </a:p>
          <a:p>
            <a:pPr lvl="1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EE has the highest impact of all DERs by 2030</a:t>
            </a:r>
          </a:p>
          <a:p>
            <a:pPr lvl="1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Needs additional info including EE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loadshapes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, impacts of all EE including programs, codes &amp; standards,  and  naturally occurring</a:t>
            </a:r>
          </a:p>
          <a:p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KIUC presentation</a:t>
            </a:r>
          </a:p>
          <a:p>
            <a:pPr lvl="1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Recent upward swing in sales</a:t>
            </a:r>
          </a:p>
          <a:p>
            <a:pPr lvl="1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Likely due to hotter summers and trend toward AC adoption</a:t>
            </a:r>
          </a:p>
          <a:p>
            <a:pPr marL="457200" lvl="1" indent="0">
              <a:buNone/>
            </a:pPr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lvl="1"/>
            <a:endParaRPr lang="en-US" sz="2400" b="1" i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FE38B9-00FE-8F4F-BDEB-FA0893EF0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71126" y="6380364"/>
            <a:ext cx="7619999" cy="365125"/>
          </a:xfrm>
        </p:spPr>
        <p:txBody>
          <a:bodyPr/>
          <a:lstStyle/>
          <a:p>
            <a:r>
              <a:rPr lang="en-US"/>
              <a:t>February 2018 TWG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41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1B652-FDA0-9649-828A-09055C3C1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5283" y="261800"/>
            <a:ext cx="8911687" cy="1280890"/>
          </a:xfrm>
        </p:spPr>
        <p:txBody>
          <a:bodyPr>
            <a:normAutofit/>
          </a:bodyPr>
          <a:lstStyle/>
          <a:p>
            <a:r>
              <a:rPr lang="en-US" sz="3600" dirty="0"/>
              <a:t>EEPS Review </a:t>
            </a:r>
            <a:r>
              <a:rPr lang="en-US" dirty="0"/>
              <a:t>P</a:t>
            </a:r>
            <a:r>
              <a:rPr lang="en-US" sz="3600" dirty="0"/>
              <a:t>lan</a:t>
            </a:r>
            <a:endParaRPr lang="en-US" sz="3600" i="1" dirty="0">
              <a:solidFill>
                <a:srgbClr val="7030A0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867277-C7C2-0B45-BAAB-3A80B319068C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1137291" y="1152907"/>
            <a:ext cx="10466717" cy="5227457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Track 1 – Current Conditions in HI:  Regulatory, Programmatic and Market Environment 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TWG to ensure that that EEPS review is integrated with other planning processes and activities</a:t>
            </a:r>
            <a:endParaRPr lang="en-US" sz="13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Track 2 – GWH Progress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Assessed by integrating EM&amp;V + sales forecasts</a:t>
            </a:r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Track 3 – PBFA Special Topics</a:t>
            </a:r>
          </a:p>
          <a:p>
            <a:pPr lvl="1"/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Opportunities for detailed discussion of PBFA programs relative to EEPS goals.  Track 3 is concurrent with TAG discussions.</a:t>
            </a:r>
          </a:p>
          <a:p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Track 4 – Changes (if any) to EEPS Goals + EEPS Framework</a:t>
            </a:r>
          </a:p>
          <a:p>
            <a:pPr lvl="1"/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Divided into 4a “early action” and 4b “following results of the review” based on TWG input.</a:t>
            </a:r>
            <a:endParaRPr lang="en-US" sz="2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lvl="1"/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lvl="1"/>
            <a:endParaRPr lang="en-US" sz="2400" b="1" i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FE38B9-00FE-8F4F-BDEB-FA0893EF0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71126" y="6380364"/>
            <a:ext cx="7619999" cy="365125"/>
          </a:xfrm>
        </p:spPr>
        <p:txBody>
          <a:bodyPr/>
          <a:lstStyle/>
          <a:p>
            <a:r>
              <a:rPr lang="en-US"/>
              <a:t>February 2018 TWG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943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1B652-FDA0-9649-828A-09055C3C1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5283" y="261800"/>
            <a:ext cx="8911687" cy="1280890"/>
          </a:xfrm>
        </p:spPr>
        <p:txBody>
          <a:bodyPr>
            <a:normAutofit/>
          </a:bodyPr>
          <a:lstStyle/>
          <a:p>
            <a:r>
              <a:rPr lang="en-US" dirty="0"/>
              <a:t>Fall 2017 TWG (continued)</a:t>
            </a:r>
            <a:endParaRPr lang="en-US" sz="3600" i="1" dirty="0">
              <a:solidFill>
                <a:srgbClr val="7030A0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867277-C7C2-0B45-BAAB-3A80B319068C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1137291" y="1152907"/>
            <a:ext cx="10466717" cy="5227457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TWG “Hopes &amp; Dreams” for EEPS Review</a:t>
            </a:r>
          </a:p>
          <a:p>
            <a:pPr lvl="1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Develop avoided costs that distinguish between capacity vs. energy, include benefits of ancillary services</a:t>
            </a:r>
          </a:p>
          <a:p>
            <a:pPr lvl="1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Note that as avoided costs of renewables drop, energy efficiency is less attractive unless there are enhancements</a:t>
            </a:r>
          </a:p>
          <a:p>
            <a:pPr lvl="1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Need additional info including EE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loadshapes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, impacts of all EE including programs, codes &amp; standards,  and  naturally occurring conservation.  Need granular projections.</a:t>
            </a:r>
          </a:p>
          <a:p>
            <a:pPr lvl="1"/>
            <a:r>
              <a:rPr lang="en-US" sz="2400" dirty="0"/>
              <a:t>Encourage more rapid implementation of EE activities and integration of EE with other distributed energy resources (DER) support.</a:t>
            </a:r>
          </a:p>
          <a:p>
            <a:pPr lvl="1"/>
            <a:endParaRPr lang="en-US" sz="2400" dirty="0"/>
          </a:p>
          <a:p>
            <a:pPr marL="457200" lvl="1" indent="0">
              <a:buNone/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lvl="1"/>
            <a:endParaRPr lang="en-US" sz="2400" b="1" i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FE38B9-00FE-8F4F-BDEB-FA0893EF0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71126" y="6380364"/>
            <a:ext cx="7619999" cy="365125"/>
          </a:xfrm>
        </p:spPr>
        <p:txBody>
          <a:bodyPr/>
          <a:lstStyle/>
          <a:p>
            <a:r>
              <a:rPr lang="en-US"/>
              <a:t>February 2018 TWG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303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1B652-FDA0-9649-828A-09055C3C1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5283" y="261800"/>
            <a:ext cx="8911687" cy="1280890"/>
          </a:xfrm>
        </p:spPr>
        <p:txBody>
          <a:bodyPr>
            <a:normAutofit/>
          </a:bodyPr>
          <a:lstStyle/>
          <a:p>
            <a:r>
              <a:rPr lang="en-US" sz="3600" dirty="0"/>
              <a:t>Fall 2017 TWG (continued)</a:t>
            </a:r>
            <a:endParaRPr lang="en-US" sz="3600" i="1" dirty="0">
              <a:solidFill>
                <a:srgbClr val="7030A0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867277-C7C2-0B45-BAAB-3A80B319068C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1137291" y="1152907"/>
            <a:ext cx="10466717" cy="5227457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TWG “Hopes &amp; Dreams” for EEPS Review (continued)</a:t>
            </a:r>
          </a:p>
          <a:p>
            <a:pPr lvl="1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Improve EV projections (although EV does not count toward EEPS goals, EV info is needed for the forecasts)</a:t>
            </a:r>
          </a:p>
          <a:p>
            <a:pPr lvl="1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Determine how to address storage in the EEPS process.  Recommend to exclude it – HECO is characterizing storage as a load-shifting measure</a:t>
            </a:r>
          </a:p>
          <a:p>
            <a:pPr lvl="1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Needs additional info including EE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loadshapes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, impacts of all EE including programs, codes &amp; standards,  and  naturally occurring EE.  This information is critical for planning.</a:t>
            </a:r>
          </a:p>
          <a:p>
            <a:pPr lvl="1"/>
            <a:r>
              <a:rPr lang="en-US" sz="2400" dirty="0"/>
              <a:t>Encourage more rapid implementation of EE activities and integration of EE with other distributed energy resources (DER) support.</a:t>
            </a:r>
          </a:p>
          <a:p>
            <a:pPr lvl="1"/>
            <a:endParaRPr lang="en-US" sz="2400" dirty="0"/>
          </a:p>
          <a:p>
            <a:pPr marL="457200" lvl="1" indent="0">
              <a:buNone/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lvl="1"/>
            <a:endParaRPr lang="en-US" sz="2400" b="1" i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FE38B9-00FE-8F4F-BDEB-FA0893EF0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71126" y="6380364"/>
            <a:ext cx="7619999" cy="365125"/>
          </a:xfrm>
        </p:spPr>
        <p:txBody>
          <a:bodyPr/>
          <a:lstStyle/>
          <a:p>
            <a:r>
              <a:rPr lang="en-US"/>
              <a:t>February 2018 TWG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696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1B652-FDA0-9649-828A-09055C3C1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5283" y="261800"/>
            <a:ext cx="8911687" cy="1280890"/>
          </a:xfrm>
        </p:spPr>
        <p:txBody>
          <a:bodyPr>
            <a:normAutofit/>
          </a:bodyPr>
          <a:lstStyle/>
          <a:p>
            <a:r>
              <a:rPr lang="en-US" sz="3600" dirty="0"/>
              <a:t>Fall 2017 TWG (continued)</a:t>
            </a:r>
            <a:endParaRPr lang="en-US" sz="3600" i="1" dirty="0">
              <a:solidFill>
                <a:srgbClr val="7030A0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867277-C7C2-0B45-BAAB-3A80B319068C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1137291" y="1152907"/>
            <a:ext cx="10466717" cy="5227457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TWG “Hopes &amp; Dreams” for EEPS Review (continued)</a:t>
            </a:r>
          </a:p>
          <a:p>
            <a:pPr lvl="1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Given that the original goal of Hawaii Clean Energy Initiative was for EE to offset imported fossil fuel generation, re-consider EEPS goals given that now, some EE is offsetting local renewable generation.</a:t>
            </a:r>
          </a:p>
          <a:p>
            <a:pPr lvl="1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How to incorporate technologies with multiple functionalities (EE, DR, DG)?</a:t>
            </a:r>
          </a:p>
          <a:p>
            <a:pPr lvl="1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Consider customer equity and PBF equity; special attention to hard-to-reach customers</a:t>
            </a:r>
          </a:p>
          <a:p>
            <a:pPr lvl="1"/>
            <a:r>
              <a:rPr lang="en-US" sz="2400" dirty="0"/>
              <a:t>Meet EE goals sooner if possible because early action achieves more savings in the long term.</a:t>
            </a:r>
          </a:p>
          <a:p>
            <a:pPr lvl="1"/>
            <a:endParaRPr lang="en-US" sz="2400" dirty="0"/>
          </a:p>
          <a:p>
            <a:pPr marL="457200" lvl="1" indent="0">
              <a:buNone/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lvl="1"/>
            <a:endParaRPr lang="en-US" sz="2400" b="1" i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FE38B9-00FE-8F4F-BDEB-FA0893EF0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71126" y="6380364"/>
            <a:ext cx="7619999" cy="365125"/>
          </a:xfrm>
        </p:spPr>
        <p:txBody>
          <a:bodyPr/>
          <a:lstStyle/>
          <a:p>
            <a:r>
              <a:rPr lang="en-US"/>
              <a:t>February 2018 TWG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42521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{F6DE9788-8703-AE42-A6D1-C62AF0E6E618}tf10001069</Template>
  <TotalTime>2837</TotalTime>
  <Words>2142</Words>
  <Application>Microsoft Macintosh PowerPoint</Application>
  <PresentationFormat>Widescreen</PresentationFormat>
  <Paragraphs>296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Century Gothic</vt:lpstr>
      <vt:lpstr>Wingdings 3</vt:lpstr>
      <vt:lpstr>Wisp</vt:lpstr>
      <vt:lpstr>State of Hawaii Energy Efficiency Portfolio Standard (EEPS) Technical Working Group</vt:lpstr>
      <vt:lpstr>TWG Agenda: 11am – 12:30pm</vt:lpstr>
      <vt:lpstr>Review of Fall 2017 TWG Meeting, EEPS Review Plan, and Progress</vt:lpstr>
      <vt:lpstr>Fall 2017 TWG</vt:lpstr>
      <vt:lpstr>Fall 2017 TWG (continued)</vt:lpstr>
      <vt:lpstr>EEPS Review Plan</vt:lpstr>
      <vt:lpstr>Fall 2017 TWG (continued)</vt:lpstr>
      <vt:lpstr>Fall 2017 TWG (continued)</vt:lpstr>
      <vt:lpstr>Fall 2017 TWG (continued)</vt:lpstr>
      <vt:lpstr>Fall 2017 TWG (continued)</vt:lpstr>
      <vt:lpstr>EEPS review schedule</vt:lpstr>
      <vt:lpstr>Assessing EEPS in a DER-laden Environment – Initial Concepts</vt:lpstr>
      <vt:lpstr>Context for understanding EEPS goals</vt:lpstr>
      <vt:lpstr>Changes in electricity supply</vt:lpstr>
      <vt:lpstr>Historical valuation of energy efficiency</vt:lpstr>
      <vt:lpstr>Visionary Policies – HCEI and EEPS</vt:lpstr>
      <vt:lpstr>Visionary Policies – HCEI and EEPS</vt:lpstr>
      <vt:lpstr>TWG Discussion Track 1 – Regulatory, Programmatic and Policy Environment for EEPS Review</vt:lpstr>
      <vt:lpstr>TWG Roundtable</vt:lpstr>
      <vt:lpstr>Wrap Up and Adjourn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TAG</dc:title>
  <dc:creator>Steven Schiller</dc:creator>
  <cp:lastModifiedBy>Ted Pope</cp:lastModifiedBy>
  <cp:revision>99</cp:revision>
  <dcterms:created xsi:type="dcterms:W3CDTF">2018-02-12T16:06:13Z</dcterms:created>
  <dcterms:modified xsi:type="dcterms:W3CDTF">2018-03-15T15:32:27Z</dcterms:modified>
</cp:coreProperties>
</file>