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2" r:id="rId1"/>
  </p:sldMasterIdLst>
  <p:notesMasterIdLst>
    <p:notesMasterId r:id="rId15"/>
  </p:notesMasterIdLst>
  <p:sldIdLst>
    <p:sldId id="256" r:id="rId2"/>
    <p:sldId id="260" r:id="rId3"/>
    <p:sldId id="263" r:id="rId4"/>
    <p:sldId id="283" r:id="rId5"/>
    <p:sldId id="267" r:id="rId6"/>
    <p:sldId id="268" r:id="rId7"/>
    <p:sldId id="269" r:id="rId8"/>
    <p:sldId id="270" r:id="rId9"/>
    <p:sldId id="271" r:id="rId10"/>
    <p:sldId id="272" r:id="rId11"/>
    <p:sldId id="281" r:id="rId12"/>
    <p:sldId id="28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/>
    <p:restoredTop sz="66506"/>
  </p:normalViewPr>
  <p:slideViewPr>
    <p:cSldViewPr snapToGrid="0" snapToObjects="1">
      <p:cViewPr varScale="1">
        <p:scale>
          <a:sx n="69" d="100"/>
          <a:sy n="69" d="100"/>
        </p:scale>
        <p:origin x="1640" y="184"/>
      </p:cViewPr>
      <p:guideLst/>
    </p:cSldViewPr>
  </p:slideViewPr>
  <p:outlineViewPr>
    <p:cViewPr>
      <p:scale>
        <a:sx n="33" d="100"/>
        <a:sy n="33" d="100"/>
      </p:scale>
      <p:origin x="0" y="-5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2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77EE9-03DA-5F46-8737-109DDB7E4769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D5494-6E30-4745-9E9F-1495EB31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4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2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9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5494-6E30-4745-9E9F-1495EB3143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4963-0635-5B4D-AEB1-A98C91039335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5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E06-396D-F042-ACBE-44A7BB8CE15E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68B3-523A-F04F-8995-30C423454099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89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60B7-E4AB-B147-9AF2-4988F958ECAE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88D6-5A25-BE41-B984-F31341A2A343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69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7835-3635-9249-A2AA-8534BB84EE7F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A92-9952-5946-838F-902283789430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EED6-EA9F-344E-9D69-789C899CAD7D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4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1458-0D21-EC4F-9EF1-4347A325E8F0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5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9AC7-2A43-CD43-A82F-46A3203E24B7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773F-6AD7-A34D-B5A2-7C5B95F9DF57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A616-E5C2-3A49-8DB4-45830DCEA77C}" type="datetime1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45D-C873-384D-9AB3-D8F57B2A6446}" type="datetime1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9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856A-CE83-854B-ADED-98F5F3A88432}" type="datetime1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9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1681-8072-F143-83DC-DA10B0D2C07B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300-27B9-3B47-AEB4-55B67F65CC88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A946-9563-4945-B49B-1F63C188B28E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February 2018 TAG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2AF37E-5608-0A4F-A87D-7A73D359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8AF7-4E33-6D4F-86EF-82D5EFC49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Technical Advisory Group</a:t>
            </a:r>
            <a:br>
              <a:rPr lang="en-US" b="1" dirty="0"/>
            </a:br>
            <a:r>
              <a:rPr lang="en-US" b="1" dirty="0"/>
              <a:t>Hawai’i PBFA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27465-7D0E-2C41-9E93-2292A0096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Winter 2018 Meeting</a:t>
            </a:r>
          </a:p>
          <a:p>
            <a:r>
              <a:rPr lang="en-US" dirty="0"/>
              <a:t>February 28, 2018</a:t>
            </a:r>
          </a:p>
        </p:txBody>
      </p:sp>
    </p:spTree>
    <p:extLst>
      <p:ext uri="{BB962C8B-B14F-4D97-AF65-F5344CB8AC3E}">
        <p14:creationId xmlns:p14="http://schemas.microsoft.com/office/powerpoint/2010/main" val="346146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61800"/>
            <a:ext cx="10270774" cy="1280890"/>
          </a:xfrm>
        </p:spPr>
        <p:txBody>
          <a:bodyPr>
            <a:normAutofit/>
          </a:bodyPr>
          <a:lstStyle/>
          <a:p>
            <a:r>
              <a:rPr lang="en-US" sz="4000" dirty="0"/>
              <a:t>EM&amp;V Activities –EM&amp;V Contractor Bid</a:t>
            </a:r>
            <a:br>
              <a:rPr lang="en-US" sz="3600" dirty="0"/>
            </a:b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725283" y="1542690"/>
            <a:ext cx="10466717" cy="534837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RFP released February 9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Proposals due March 9</a:t>
            </a:r>
            <a:r>
              <a:rPr lang="en-US" sz="2400" baseline="30000" dirty="0"/>
              <a:t>th</a:t>
            </a:r>
            <a:endParaRPr lang="en-US" sz="2400" dirty="0"/>
          </a:p>
          <a:p>
            <a:pPr lvl="1"/>
            <a:r>
              <a:rPr lang="en-US" sz="2400" dirty="0"/>
              <a:t>Hope to have contract in place by early May – </a:t>
            </a:r>
          </a:p>
          <a:p>
            <a:pPr lvl="2"/>
            <a:r>
              <a:rPr lang="en-US" sz="2000" dirty="0"/>
              <a:t>~Two year contract with extension options</a:t>
            </a:r>
          </a:p>
          <a:p>
            <a:pPr lvl="2"/>
            <a:r>
              <a:rPr lang="en-US" sz="2000" dirty="0"/>
              <a:t>Last year current EM&amp;V contract was extended to June of 2018</a:t>
            </a:r>
          </a:p>
          <a:p>
            <a:pPr lvl="1"/>
            <a:r>
              <a:rPr lang="en-US" sz="2400" dirty="0"/>
              <a:t>Firm scope of work = PY17 and PY18 verifications, support EEPS report (to be discussed this afternoon)</a:t>
            </a:r>
          </a:p>
          <a:p>
            <a:pPr lvl="1"/>
            <a:r>
              <a:rPr lang="en-US" sz="2400" dirty="0"/>
              <a:t>Probable other work = potential and baseline studies, TRM update, other EM&amp;V areas (as discussed in last two slides)</a:t>
            </a:r>
          </a:p>
          <a:p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7673D-7547-D24F-BC90-F298F747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1FD77-2962-F444-902C-F18D7CE1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2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631F-E2AC-6943-A359-249B9247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Summary and Discussion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52515-DCF7-4849-BB49-94590F8D5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Schiller and Ted Pope, EEM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15421-8366-C746-A4B2-4378EDB0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3EE03-49D5-6846-A80F-66F83C74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C66B6-D85B-3F4C-9DBF-26B08EA55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61" y="3952509"/>
            <a:ext cx="3060700" cy="21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61800"/>
            <a:ext cx="9627079" cy="1280890"/>
          </a:xfrm>
        </p:spPr>
        <p:txBody>
          <a:bodyPr>
            <a:normAutofit/>
          </a:bodyPr>
          <a:lstStyle/>
          <a:p>
            <a:r>
              <a:rPr lang="en-US" sz="3600" dirty="0"/>
              <a:t>EM&amp;V Activities – Summary/Schedule</a:t>
            </a:r>
            <a:br>
              <a:rPr lang="en-US" sz="3600" dirty="0"/>
            </a:b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725283" y="1001475"/>
            <a:ext cx="10466717" cy="5348378"/>
          </a:xfrm>
        </p:spPr>
        <p:txBody>
          <a:bodyPr>
            <a:normAutofit/>
          </a:bodyPr>
          <a:lstStyle/>
          <a:p>
            <a:r>
              <a:rPr lang="en-US" sz="2600" dirty="0"/>
              <a:t>Program</a:t>
            </a:r>
          </a:p>
          <a:p>
            <a:pPr lvl="1"/>
            <a:r>
              <a:rPr lang="en-US" sz="2000" dirty="0"/>
              <a:t>Another year of nearly 100% verification (PY16) for Hawai’i Energy</a:t>
            </a:r>
          </a:p>
          <a:p>
            <a:pPr lvl="1"/>
            <a:r>
              <a:rPr lang="en-US" sz="2000" dirty="0"/>
              <a:t>PY17 program proceeding at or close to plan</a:t>
            </a:r>
          </a:p>
          <a:p>
            <a:pPr lvl="1"/>
            <a:r>
              <a:rPr lang="en-US" sz="2000" dirty="0"/>
              <a:t>Hawai’i Energy is working on PY18 plans</a:t>
            </a:r>
          </a:p>
          <a:p>
            <a:r>
              <a:rPr lang="en-US" sz="2600" dirty="0"/>
              <a:t>EM&amp;V</a:t>
            </a:r>
          </a:p>
          <a:p>
            <a:pPr lvl="1"/>
            <a:r>
              <a:rPr lang="en-US" sz="2400" dirty="0"/>
              <a:t> </a:t>
            </a:r>
            <a:r>
              <a:rPr lang="en-US" sz="2000" dirty="0"/>
              <a:t>Finalizing the PY17 TRM</a:t>
            </a:r>
          </a:p>
          <a:p>
            <a:pPr lvl="1"/>
            <a:r>
              <a:rPr lang="en-US" sz="2000" dirty="0"/>
              <a:t> Working on a PY18 NTG approach for LEDs</a:t>
            </a:r>
          </a:p>
          <a:p>
            <a:pPr lvl="1"/>
            <a:r>
              <a:rPr lang="en-US" sz="2000" dirty="0"/>
              <a:t> Preparing plan for Peer evaluation and generic NTG/baseline approach </a:t>
            </a:r>
          </a:p>
          <a:p>
            <a:pPr lvl="1"/>
            <a:r>
              <a:rPr lang="en-US" sz="2000" dirty="0"/>
              <a:t> Soliciting new EM&amp;V contractor in time for for PY17 verification </a:t>
            </a:r>
          </a:p>
          <a:p>
            <a:pPr lvl="1"/>
            <a:r>
              <a:rPr lang="en-US" sz="2000" dirty="0"/>
              <a:t> Considering new activities for later this year and into 2019  - as discussed this morning and afternoon, e.g., TRM update, future year verifications, review of NTG, baseline/potential studies</a:t>
            </a:r>
          </a:p>
          <a:p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A6C2C-F549-4142-A89D-9BD7F9AC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2018 TAG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4F38E-D102-1145-962F-4808B06A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40C7-DBF0-F548-8F02-3D1780D2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7B532-7073-684A-8882-586032AF5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E63C1-ADA8-4649-A91A-7FD4FE46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94" y="1299281"/>
            <a:ext cx="3760203" cy="445653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6D32C-32BE-4E4A-9011-63E2C241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2BBC2-CAF4-BF40-8E41-86905769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C294-DBA5-DF40-B172-358D60A2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Agenda: </a:t>
            </a:r>
            <a:r>
              <a:rPr lang="en-US" i="1" dirty="0"/>
              <a:t>9am - 10:45am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6D925-849B-284F-B149-E79ACAEF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733" y="2133600"/>
            <a:ext cx="9685867" cy="3777622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Welcome</a:t>
            </a:r>
            <a:r>
              <a:rPr lang="en-US" sz="2400" dirty="0"/>
              <a:t> - Ted Pope, EEM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PBFA EM&amp;V/Program Perspectives and Planning </a:t>
            </a:r>
            <a:r>
              <a:rPr lang="en-US" sz="2400" dirty="0"/>
              <a:t>– Steve Schiller, EEM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EM&amp;V Report </a:t>
            </a:r>
            <a:r>
              <a:rPr lang="en-US" sz="2400" dirty="0"/>
              <a:t>– Opinion Dynamics, Independent EM&amp;V Contractor</a:t>
            </a:r>
          </a:p>
          <a:p>
            <a:r>
              <a:rPr lang="en-US" sz="2400" dirty="0">
                <a:solidFill>
                  <a:srgbClr val="C00000"/>
                </a:solidFill>
              </a:rPr>
              <a:t>Hawai’i Energy Perspectives &amp; Insights on PY2018 Planning </a:t>
            </a:r>
            <a:r>
              <a:rPr lang="en-US" sz="2400" dirty="0"/>
              <a:t>– Hawai’i Energy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Summary, Schedule and Discussion </a:t>
            </a:r>
            <a:r>
              <a:rPr lang="en-US" sz="2400" dirty="0"/>
              <a:t>– Ted Pope and Steve Schiller, EEM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2E39C-3CF3-3F4A-8D6A-83D47E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E514-5743-6845-8F76-F57D0C94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631F-E2AC-6943-A359-249B9247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PBFA EM&amp;V/Program Perspectives and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52515-DCF7-4849-BB49-94590F8D5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Schiller, EEM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15421-8366-C746-A4B2-4378EDB0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2018 TAG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3EE03-49D5-6846-A80F-66F83C74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building-blocks.jpg">
            <a:extLst>
              <a:ext uri="{FF2B5EF4-FFF2-40B4-BE49-F238E27FC236}">
                <a16:creationId xmlns:a16="http://schemas.microsoft.com/office/drawing/2014/main" id="{66F46E10-45F8-654E-9D6D-30EDFE6B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257" y="3276546"/>
            <a:ext cx="2741800" cy="28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7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49792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PBF Programs and EM&amp;V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156604" y="902245"/>
            <a:ext cx="8704229" cy="5348378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TAG meeting today is focusing more on EM&amp;V, but EM&amp;V supports programs – all connected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63CC-A397-7542-BC5D-D2E2BB43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0550" y="6419731"/>
            <a:ext cx="7619999" cy="365125"/>
          </a:xfrm>
        </p:spPr>
        <p:txBody>
          <a:bodyPr/>
          <a:lstStyle/>
          <a:p>
            <a:r>
              <a:rPr lang="en-US" dirty="0"/>
              <a:t>February 2018 TAG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EA538-7FE6-0D4E-A127-5805AB7D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A2B89-F711-AF41-BF7A-85B26E4B0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3"/>
          <a:stretch/>
        </p:blipFill>
        <p:spPr>
          <a:xfrm>
            <a:off x="2156604" y="1814665"/>
            <a:ext cx="4643645" cy="443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7E33F2-4B07-E54C-B3D9-F8907F2C1D2C}"/>
              </a:ext>
            </a:extLst>
          </p:cNvPr>
          <p:cNvSpPr txBox="1"/>
          <p:nvPr/>
        </p:nvSpPr>
        <p:spPr>
          <a:xfrm>
            <a:off x="7483151" y="2267678"/>
            <a:ext cx="4478694" cy="2677656"/>
          </a:xfrm>
          <a:prstGeom prst="rect">
            <a:avLst/>
          </a:prstGeom>
          <a:noFill/>
          <a:ln w="28575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Topics: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PY16, PY17 and PY18 programs – results/status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Related EM&amp;V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410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6180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dirty="0"/>
              <a:t>Context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88C92-E15D-424D-9CA7-010C58D87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6914" y="1711798"/>
            <a:ext cx="2800112" cy="32211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156604" y="902245"/>
            <a:ext cx="6883879" cy="5348378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Why we do EM&amp;V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Support assessment of compliance with PBFA goals and performance incentives </a:t>
            </a:r>
            <a:r>
              <a:rPr lang="en-US" sz="2200" dirty="0">
                <a:solidFill>
                  <a:schemeClr val="tx1"/>
                </a:solidFill>
                <a:ea typeface="+mj-ea"/>
                <a:cs typeface="+mj-cs"/>
              </a:rPr>
              <a:t>calculations - </a:t>
            </a:r>
            <a:r>
              <a:rPr lang="en-US" sz="2200" dirty="0">
                <a:solidFill>
                  <a:srgbClr val="800000"/>
                </a:solidFill>
                <a:cs typeface="Arial" charset="0"/>
              </a:rPr>
              <a:t>Provide PROOF of the effectiveness of energy management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Feedback for program design and prioritization of EE actions - </a:t>
            </a:r>
            <a:r>
              <a:rPr lang="en-US" sz="2200" dirty="0">
                <a:solidFill>
                  <a:srgbClr val="800000"/>
                </a:solidFill>
                <a:ea typeface="Arial" charset="0"/>
                <a:cs typeface="Arial" charset="0"/>
              </a:rPr>
              <a:t>Provide data to support efficiency as a reliable resource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Feedback for resource planners and overall EEPS and RPS compliance - </a:t>
            </a:r>
            <a:r>
              <a:rPr lang="en-US" sz="2200" dirty="0">
                <a:solidFill>
                  <a:srgbClr val="800000"/>
                </a:solidFill>
                <a:ea typeface="Arial" charset="0"/>
                <a:cs typeface="Arial" charset="0"/>
              </a:rPr>
              <a:t>“You can’t manage what you don’t measure” </a:t>
            </a:r>
            <a:r>
              <a:rPr lang="en-US" sz="2200" dirty="0">
                <a:ea typeface="Arial" charset="0"/>
                <a:cs typeface="Arial" charset="0"/>
              </a:rPr>
              <a:t>and </a:t>
            </a:r>
            <a:r>
              <a:rPr lang="en-US" sz="2200" dirty="0">
                <a:solidFill>
                  <a:srgbClr val="800000"/>
                </a:solidFill>
                <a:ea typeface="Arial" charset="0"/>
                <a:cs typeface="Arial" charset="0"/>
              </a:rPr>
              <a:t>“Things that are measured tend to improve”.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63CC-A397-7542-BC5D-D2E2BB43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0550" y="6419731"/>
            <a:ext cx="7619999" cy="365125"/>
          </a:xfrm>
        </p:spPr>
        <p:txBody>
          <a:bodyPr/>
          <a:lstStyle/>
          <a:p>
            <a:r>
              <a:rPr lang="en-US" dirty="0"/>
              <a:t>February 2018 TAG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EA538-7FE6-0D4E-A127-5805AB7D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6180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dirty="0"/>
              <a:t>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320081" y="1074773"/>
            <a:ext cx="8253127" cy="5348378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Hawai’i Perspective – balancing cost, time, value</a:t>
            </a:r>
          </a:p>
          <a:p>
            <a:pPr lvl="1"/>
            <a:r>
              <a:rPr lang="en-US" sz="2000" dirty="0"/>
              <a:t>Appropriate approaches have been used given the scale, scope and nature of PBFA programs</a:t>
            </a:r>
          </a:p>
          <a:p>
            <a:pPr lvl="1"/>
            <a:r>
              <a:rPr lang="en-US" sz="2000" dirty="0"/>
              <a:t>However some revisiting is perhaps in order with regards to the savings values assigned to measures because:</a:t>
            </a:r>
          </a:p>
          <a:p>
            <a:pPr lvl="2"/>
            <a:r>
              <a:rPr lang="en-US" sz="2000" dirty="0"/>
              <a:t>Longer than intended time since last major updates to key documents</a:t>
            </a:r>
          </a:p>
          <a:p>
            <a:pPr lvl="2"/>
            <a:r>
              <a:rPr lang="en-US" sz="2000" dirty="0"/>
              <a:t>Programs and markets have and are changing</a:t>
            </a:r>
          </a:p>
          <a:p>
            <a:pPr lvl="2"/>
            <a:r>
              <a:rPr lang="en-US" sz="2000" dirty="0"/>
              <a:t>Program budgets reduced, but not goals</a:t>
            </a:r>
          </a:p>
          <a:p>
            <a:pPr lvl="2"/>
            <a:r>
              <a:rPr lang="en-US" sz="2000" dirty="0"/>
              <a:t>Measures will likely become more complex and probably more expensive</a:t>
            </a:r>
          </a:p>
          <a:p>
            <a:pPr lvl="2"/>
            <a:r>
              <a:rPr lang="en-US" sz="2000" dirty="0"/>
              <a:t>The RPS has moved to 100% and EE’s (and all DERs’) roles are affected, perhaps with new primary metrics</a:t>
            </a:r>
          </a:p>
          <a:p>
            <a:pPr lvl="2"/>
            <a:r>
              <a:rPr lang="en-US" sz="2000" dirty="0"/>
              <a:t>Increased recognition of low-income and HTR markets </a:t>
            </a:r>
            <a:r>
              <a:rPr lang="en-US" sz="1100" dirty="0"/>
              <a:t> 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7" name="Picture 6" descr="balancingact.jpg">
            <a:extLst>
              <a:ext uri="{FF2B5EF4-FFF2-40B4-BE49-F238E27FC236}">
                <a16:creationId xmlns:a16="http://schemas.microsoft.com/office/drawing/2014/main" id="{4D6DA200-AE32-5844-B108-70DCD4AC2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83" y="1152907"/>
            <a:ext cx="2668717" cy="334518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49F65-35FB-C44A-A679-FA0D0062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126" y="6520147"/>
            <a:ext cx="7619999" cy="365125"/>
          </a:xfrm>
        </p:spPr>
        <p:txBody>
          <a:bodyPr/>
          <a:lstStyle/>
          <a:p>
            <a:r>
              <a:rPr lang="en-US" dirty="0"/>
              <a:t>February 2018 TAG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7E673-20BA-7B49-A5D5-A18F4AF8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6180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dirty="0"/>
              <a:t>EM&amp;V Activities – guiding input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725283" y="902245"/>
            <a:ext cx="10466717" cy="5348378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Primary activity has been PY16 verification….but also considered:</a:t>
            </a:r>
          </a:p>
          <a:p>
            <a:pPr lvl="1"/>
            <a:r>
              <a:rPr lang="en-US" sz="2600" dirty="0"/>
              <a:t> Past EM&amp;V reports and activities/budgets (including historic very high ~100% verification results)</a:t>
            </a:r>
          </a:p>
          <a:p>
            <a:pPr lvl="1"/>
            <a:r>
              <a:rPr lang="en-US" sz="2600" dirty="0"/>
              <a:t> Commission decisions, such as Order 34370, 02/17, that for example called for review of:</a:t>
            </a:r>
          </a:p>
          <a:p>
            <a:pPr lvl="2"/>
            <a:r>
              <a:rPr lang="en-US" sz="2200" dirty="0"/>
              <a:t> Peer program analyses</a:t>
            </a:r>
          </a:p>
          <a:p>
            <a:pPr lvl="2"/>
            <a:r>
              <a:rPr lang="en-US" sz="2200" dirty="0"/>
              <a:t> Updating of system loss factors </a:t>
            </a:r>
          </a:p>
          <a:p>
            <a:pPr lvl="1"/>
            <a:r>
              <a:rPr lang="en-US" sz="2600" dirty="0"/>
              <a:t> Prior TAG (and TWG) feedback, for example:</a:t>
            </a:r>
          </a:p>
          <a:p>
            <a:pPr lvl="2"/>
            <a:r>
              <a:rPr lang="en-US" sz="2200" dirty="0"/>
              <a:t> HECO needs more granular data on location and timing of EE, EE forecasts, as well as new potential/baseline documents</a:t>
            </a:r>
          </a:p>
          <a:p>
            <a:pPr lvl="2"/>
            <a:r>
              <a:rPr lang="en-US" sz="2200" dirty="0"/>
              <a:t> KIUC is looking for data/support on addressing additional air conditioning loads  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90C52-F2B4-C042-BDD5-A0C90E53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n-US" dirty="0"/>
              <a:t>February 2018 TAG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FDB8C-9079-D744-80E6-2CE129DD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3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6180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dirty="0"/>
              <a:t>EM&amp;V Activities – </a:t>
            </a:r>
            <a:r>
              <a:rPr lang="en-US" sz="3600" b="1" dirty="0"/>
              <a:t>CY </a:t>
            </a:r>
            <a:r>
              <a:rPr lang="en-US" sz="3600" b="1" i="1" dirty="0">
                <a:solidFill>
                  <a:srgbClr val="0070C0"/>
                </a:solidFill>
              </a:rPr>
              <a:t>2017</a:t>
            </a:r>
            <a:r>
              <a:rPr lang="en-US" sz="3600" b="1" dirty="0"/>
              <a:t> &amp; </a:t>
            </a:r>
            <a:r>
              <a:rPr lang="en-US" sz="3600" b="1" i="1" dirty="0">
                <a:solidFill>
                  <a:srgbClr val="00B050"/>
                </a:solidFill>
              </a:rPr>
              <a:t>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725283" y="970344"/>
            <a:ext cx="10466717" cy="5348378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We identified several areas of focus for the short term:</a:t>
            </a:r>
          </a:p>
          <a:p>
            <a:pPr lvl="1"/>
            <a:r>
              <a:rPr lang="en-US" sz="2200" dirty="0"/>
              <a:t>Verifications:</a:t>
            </a:r>
          </a:p>
          <a:p>
            <a:pPr lvl="2"/>
            <a:r>
              <a:rPr lang="en-US" sz="1800" dirty="0"/>
              <a:t>Complete PY16 verification (completed)</a:t>
            </a:r>
          </a:p>
          <a:p>
            <a:pPr lvl="2"/>
            <a:r>
              <a:rPr lang="en-US" sz="1800" dirty="0"/>
              <a:t>Initiate PY17 verification (to be initiated)</a:t>
            </a:r>
          </a:p>
          <a:p>
            <a:pPr lvl="1"/>
            <a:r>
              <a:rPr lang="en-US" sz="2200" dirty="0"/>
              <a:t>Comprehensive Longitudinal Effects Study(completed)</a:t>
            </a:r>
          </a:p>
          <a:p>
            <a:pPr lvl="1"/>
            <a:r>
              <a:rPr lang="en-US" sz="2200" dirty="0"/>
              <a:t>Potential overlaps and other programmatic issues review (completed) </a:t>
            </a:r>
          </a:p>
          <a:p>
            <a:pPr lvl="1"/>
            <a:r>
              <a:rPr lang="en-US" sz="2200" dirty="0"/>
              <a:t>Review of TRM changes suggested by Hawai’i Energy (ongoing)</a:t>
            </a:r>
          </a:p>
          <a:p>
            <a:pPr lvl="1"/>
            <a:r>
              <a:rPr lang="en-US" sz="2200" dirty="0"/>
              <a:t>Document EM&amp;V work over history of PBF and EEPS (completed)</a:t>
            </a:r>
          </a:p>
          <a:p>
            <a:pPr lvl="1"/>
            <a:r>
              <a:rPr lang="en-US" sz="2200" dirty="0"/>
              <a:t>Residential and to lesser degree commercial LED savings update for PY18 (ongoing)</a:t>
            </a:r>
          </a:p>
          <a:p>
            <a:pPr lvl="1"/>
            <a:r>
              <a:rPr lang="en-US" sz="2200" dirty="0"/>
              <a:t>Peer program savings review - particularly as participation has grown and new approaches envisioned (completed)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D8821-5385-D147-BFB2-761998C2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0551" y="6492875"/>
            <a:ext cx="7619999" cy="365125"/>
          </a:xfrm>
        </p:spPr>
        <p:txBody>
          <a:bodyPr/>
          <a:lstStyle/>
          <a:p>
            <a:r>
              <a:rPr lang="en-US" dirty="0"/>
              <a:t>February 2018 TAG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FC9B4-8872-CD48-86E5-8657A98D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652-FDA0-9649-828A-09055C3C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6180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dirty="0"/>
              <a:t>EM&amp;V Activities – </a:t>
            </a:r>
            <a:r>
              <a:rPr lang="en-US" sz="3600" b="1" dirty="0"/>
              <a:t>CY </a:t>
            </a:r>
            <a:r>
              <a:rPr lang="en-US" sz="3600" b="1" i="1" dirty="0">
                <a:solidFill>
                  <a:srgbClr val="00B050"/>
                </a:solidFill>
              </a:rPr>
              <a:t>2018</a:t>
            </a:r>
            <a:r>
              <a:rPr lang="en-US" sz="3600" b="1" dirty="0"/>
              <a:t> &amp; </a:t>
            </a:r>
            <a:r>
              <a:rPr lang="en-US" sz="3600" b="1" i="1" dirty="0">
                <a:solidFill>
                  <a:srgbClr val="7030A0"/>
                </a:solidFill>
              </a:rPr>
              <a:t>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7277-C7C2-0B45-BAAB-3A80B3190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725283" y="902245"/>
            <a:ext cx="10466717" cy="5348378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We identified several additional areas of possible focus in the medium term (beyond PY verifications):</a:t>
            </a:r>
          </a:p>
          <a:p>
            <a:pPr lvl="1"/>
            <a:r>
              <a:rPr lang="en-US" sz="2000" dirty="0"/>
              <a:t>Prepare PY19 and beyond NTG/Baseline approach: </a:t>
            </a:r>
            <a:r>
              <a:rPr lang="en-US" sz="1800" dirty="0"/>
              <a:t>LEDs &amp; General approach</a:t>
            </a:r>
          </a:p>
          <a:p>
            <a:pPr lvl="1"/>
            <a:r>
              <a:rPr lang="en-US" sz="2000" dirty="0"/>
              <a:t>Conduct Peer program (non-deemed savings) evaluation for PY18</a:t>
            </a:r>
          </a:p>
          <a:p>
            <a:pPr lvl="1"/>
            <a:r>
              <a:rPr lang="en-US" sz="2000" dirty="0"/>
              <a:t>Complete an overall TRM update and possible change in document control </a:t>
            </a:r>
          </a:p>
          <a:p>
            <a:pPr lvl="1"/>
            <a:r>
              <a:rPr lang="en-US" sz="2000" dirty="0"/>
              <a:t>Prepare potential and baseline studies – see EEPS topics</a:t>
            </a:r>
          </a:p>
          <a:p>
            <a:pPr lvl="1"/>
            <a:r>
              <a:rPr lang="en-US" sz="2000" dirty="0"/>
              <a:t>Review the annual savings metrics with possible addition of time, location, market transformation/ market impacts </a:t>
            </a:r>
          </a:p>
          <a:p>
            <a:pPr lvl="1"/>
            <a:r>
              <a:rPr lang="en-US" sz="2000" dirty="0"/>
              <a:t>Consider more customized approaches for complex measures as they grow in overall savings impact </a:t>
            </a:r>
          </a:p>
          <a:p>
            <a:pPr lvl="1"/>
            <a:r>
              <a:rPr lang="en-US" sz="2000" dirty="0"/>
              <a:t>Prepare EM&amp;V framework (which has been put on hold for now)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We look for TAG feedback on these (some are part of, and will be influenced by, the EEPS research efforts)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E38B9-00FE-8F4F-BDEB-FA0893EF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126" y="6380364"/>
            <a:ext cx="7619999" cy="365125"/>
          </a:xfrm>
        </p:spPr>
        <p:txBody>
          <a:bodyPr/>
          <a:lstStyle/>
          <a:p>
            <a:r>
              <a:rPr lang="en-US" dirty="0"/>
              <a:t>February 2018 TAG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92997-CD5A-0E49-83D7-172ACA34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F37E-5608-0A4F-A87D-7A73D3590E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16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{F6DE9788-8703-AE42-A6D1-C62AF0E6E618}tf10001069</Template>
  <TotalTime>1741</TotalTime>
  <Words>971</Words>
  <Application>Microsoft Macintosh PowerPoint</Application>
  <PresentationFormat>Widescreen</PresentationFormat>
  <Paragraphs>118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Technical Advisory Group Hawai’i PBFA Programs</vt:lpstr>
      <vt:lpstr>TAG Agenda: 9am - 10:45am</vt:lpstr>
      <vt:lpstr>PBFA EM&amp;V/Program Perspectives and Planning</vt:lpstr>
      <vt:lpstr>PBF Programs and EM&amp;V</vt:lpstr>
      <vt:lpstr>Context</vt:lpstr>
      <vt:lpstr>Context</vt:lpstr>
      <vt:lpstr>EM&amp;V Activities – guiding input</vt:lpstr>
      <vt:lpstr>EM&amp;V Activities – CY 2017 &amp; 2018</vt:lpstr>
      <vt:lpstr>EM&amp;V Activities – CY 2018 &amp; 2019</vt:lpstr>
      <vt:lpstr>EM&amp;V Activities –EM&amp;V Contractor Bid </vt:lpstr>
      <vt:lpstr>Summary and Discussion</vt:lpstr>
      <vt:lpstr>EM&amp;V Activities – Summary/Schedule </vt:lpstr>
      <vt:lpstr>Feedback/Discussion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</dc:title>
  <dc:creator>Steven Schiller</dc:creator>
  <cp:lastModifiedBy>Steven Schiller</cp:lastModifiedBy>
  <cp:revision>47</cp:revision>
  <dcterms:created xsi:type="dcterms:W3CDTF">2018-02-12T16:06:13Z</dcterms:created>
  <dcterms:modified xsi:type="dcterms:W3CDTF">2018-03-07T17:12:21Z</dcterms:modified>
</cp:coreProperties>
</file>