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88" r:id="rId1"/>
    <p:sldMasterId id="2147483648" r:id="rId2"/>
    <p:sldMasterId id="2147483796" r:id="rId3"/>
  </p:sldMasterIdLst>
  <p:notesMasterIdLst>
    <p:notesMasterId r:id="rId18"/>
  </p:notesMasterIdLst>
  <p:handoutMasterIdLst>
    <p:handoutMasterId r:id="rId19"/>
  </p:handoutMasterIdLst>
  <p:sldIdLst>
    <p:sldId id="1272" r:id="rId4"/>
    <p:sldId id="1290" r:id="rId5"/>
    <p:sldId id="1308" r:id="rId6"/>
    <p:sldId id="1313" r:id="rId7"/>
    <p:sldId id="1317" r:id="rId8"/>
    <p:sldId id="1312" r:id="rId9"/>
    <p:sldId id="1311" r:id="rId10"/>
    <p:sldId id="1321" r:id="rId11"/>
    <p:sldId id="1322" r:id="rId12"/>
    <p:sldId id="1296" r:id="rId13"/>
    <p:sldId id="1323" r:id="rId14"/>
    <p:sldId id="1325" r:id="rId15"/>
    <p:sldId id="1324" r:id="rId16"/>
    <p:sldId id="1293" r:id="rId17"/>
  </p:sldIdLst>
  <p:sldSz cx="9144000" cy="6858000" type="screen4x3"/>
  <p:notesSz cx="6858000" cy="9117013"/>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18">
          <p15:clr>
            <a:srgbClr val="A4A3A4"/>
          </p15:clr>
        </p15:guide>
        <p15:guide id="2" pos="4368">
          <p15:clr>
            <a:srgbClr val="A4A3A4"/>
          </p15:clr>
        </p15:guide>
      </p15:sldGuideLst>
    </p:ext>
    <p:ext uri="{2D200454-40CA-4A62-9FC3-DE9A4176ACB9}">
      <p15:notesGuideLst xmlns:p15="http://schemas.microsoft.com/office/powerpoint/2012/main">
        <p15:guide id="1" orient="horz" pos="287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sup, Maile K." initials="M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74"/>
    <a:srgbClr val="ABD7E3"/>
    <a:srgbClr val="007BA2"/>
    <a:srgbClr val="00BCE4"/>
    <a:srgbClr val="004054"/>
    <a:srgbClr val="BA4521"/>
    <a:srgbClr val="CA4521"/>
    <a:srgbClr val="DF4521"/>
    <a:srgbClr val="F05133"/>
    <a:srgbClr val="003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9290" autoAdjust="0"/>
  </p:normalViewPr>
  <p:slideViewPr>
    <p:cSldViewPr>
      <p:cViewPr varScale="1">
        <p:scale>
          <a:sx n="89" d="100"/>
          <a:sy n="89" d="100"/>
        </p:scale>
        <p:origin x="1262" y="77"/>
      </p:cViewPr>
      <p:guideLst>
        <p:guide orient="horz" pos="1118"/>
        <p:guide pos="4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86" d="100"/>
          <a:sy n="86" d="100"/>
        </p:scale>
        <p:origin x="2124" y="108"/>
      </p:cViewPr>
      <p:guideLst>
        <p:guide orient="horz" pos="287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bg1"/>
                </a:solidFill>
              </a:rPr>
              <a:t>Transformational Participant Hours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71412167229097"/>
          <c:y val="0.10901629483814523"/>
          <c:w val="0.88286921166104237"/>
          <c:h val="0.69466899970836982"/>
        </c:manualLayout>
      </c:layout>
      <c:barChart>
        <c:barDir val="col"/>
        <c:grouping val="stacked"/>
        <c:varyColors val="0"/>
        <c:ser>
          <c:idx val="0"/>
          <c:order val="0"/>
          <c:tx>
            <c:strRef>
              <c:f>Sheet1!$B$1</c:f>
              <c:strCache>
                <c:ptCount val="1"/>
                <c:pt idx="0">
                  <c:v>2017 Actuals</c:v>
                </c:pt>
              </c:strCache>
            </c:strRef>
          </c:tx>
          <c:spPr>
            <a:solidFill>
              <a:schemeClr val="accent3">
                <a:lumMod val="85000"/>
              </a:schemeClr>
            </a:solidFill>
            <a:ln>
              <a:noFill/>
            </a:ln>
            <a:effectLst/>
          </c:spPr>
          <c:invertIfNegative val="0"/>
          <c:cat>
            <c:strRef>
              <c:f>Sheet1!$A$2:$A$13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Sheet1!$B$2:$B$13</c:f>
              <c:numCache>
                <c:formatCode>General</c:formatCode>
                <c:ptCount val="12"/>
                <c:pt idx="0">
                  <c:v>481</c:v>
                </c:pt>
                <c:pt idx="1">
                  <c:v>97.25</c:v>
                </c:pt>
                <c:pt idx="2">
                  <c:v>134</c:v>
                </c:pt>
                <c:pt idx="3">
                  <c:v>1269</c:v>
                </c:pt>
                <c:pt idx="4">
                  <c:v>901</c:v>
                </c:pt>
                <c:pt idx="5">
                  <c:v>1625</c:v>
                </c:pt>
              </c:numCache>
            </c:numRef>
          </c:val>
        </c:ser>
        <c:ser>
          <c:idx val="1"/>
          <c:order val="1"/>
          <c:tx>
            <c:strRef>
              <c:f>Sheet1!$C$1</c:f>
              <c:strCache>
                <c:ptCount val="1"/>
                <c:pt idx="0">
                  <c:v>Cumulative PPH</c:v>
                </c:pt>
              </c:strCache>
            </c:strRef>
          </c:tx>
          <c:spPr>
            <a:solidFill>
              <a:srgbClr val="005874"/>
            </a:solidFill>
            <a:ln>
              <a:noFill/>
            </a:ln>
            <a:effectLst/>
          </c:spPr>
          <c:invertIfNegative val="0"/>
          <c:cat>
            <c:strRef>
              <c:f>Sheet1!$A$2:$A$13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Sheet1!$C$2:$C$13</c:f>
              <c:numCache>
                <c:formatCode>General</c:formatCode>
                <c:ptCount val="12"/>
                <c:pt idx="1">
                  <c:v>481</c:v>
                </c:pt>
                <c:pt idx="2">
                  <c:v>578</c:v>
                </c:pt>
                <c:pt idx="3">
                  <c:v>712</c:v>
                </c:pt>
                <c:pt idx="4">
                  <c:v>1981</c:v>
                </c:pt>
                <c:pt idx="5">
                  <c:v>2882</c:v>
                </c:pt>
                <c:pt idx="6">
                  <c:v>4507</c:v>
                </c:pt>
                <c:pt idx="7">
                  <c:v>4507</c:v>
                </c:pt>
                <c:pt idx="8">
                  <c:v>4507</c:v>
                </c:pt>
                <c:pt idx="9">
                  <c:v>4507</c:v>
                </c:pt>
                <c:pt idx="10">
                  <c:v>4507</c:v>
                </c:pt>
                <c:pt idx="11">
                  <c:v>4507</c:v>
                </c:pt>
              </c:numCache>
            </c:numRef>
          </c:val>
        </c:ser>
        <c:ser>
          <c:idx val="2"/>
          <c:order val="2"/>
          <c:tx>
            <c:strRef>
              <c:f>Sheet1!$D$1</c:f>
              <c:strCache>
                <c:ptCount val="1"/>
                <c:pt idx="0">
                  <c:v>Target Goal</c:v>
                </c:pt>
              </c:strCache>
            </c:strRef>
          </c:tx>
          <c:spPr>
            <a:solidFill>
              <a:schemeClr val="accent3"/>
            </a:solidFill>
            <a:ln>
              <a:noFill/>
            </a:ln>
            <a:effectLst/>
          </c:spPr>
          <c:invertIfNegative val="0"/>
          <c:cat>
            <c:strRef>
              <c:f>Sheet1!$A$2:$A$13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Sheet1!$D$2:$D$13</c:f>
              <c:numCache>
                <c:formatCode>General</c:formatCode>
                <c:ptCount val="12"/>
              </c:numCache>
            </c:numRef>
          </c:val>
        </c:ser>
        <c:ser>
          <c:idx val="3"/>
          <c:order val="3"/>
          <c:tx>
            <c:strRef>
              <c:f>Sheet1!$E$1</c:f>
              <c:strCache>
                <c:ptCount val="1"/>
                <c:pt idx="0">
                  <c:v>2018 Monthly Projected</c:v>
                </c:pt>
              </c:strCache>
            </c:strRef>
          </c:tx>
          <c:spPr>
            <a:solidFill>
              <a:srgbClr val="007BA2"/>
            </a:solidFill>
            <a:ln>
              <a:noFill/>
            </a:ln>
            <a:effectLst/>
          </c:spPr>
          <c:invertIfNegative val="0"/>
          <c:cat>
            <c:strRef>
              <c:f>Sheet1!$A$2:$A$13</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Sheet1!$E$2:$E$13</c:f>
              <c:numCache>
                <c:formatCode>General</c:formatCode>
                <c:ptCount val="12"/>
                <c:pt idx="6">
                  <c:v>185</c:v>
                </c:pt>
                <c:pt idx="7">
                  <c:v>315</c:v>
                </c:pt>
                <c:pt idx="8">
                  <c:v>1255</c:v>
                </c:pt>
                <c:pt idx="9">
                  <c:v>2753</c:v>
                </c:pt>
                <c:pt idx="10">
                  <c:v>3454</c:v>
                </c:pt>
                <c:pt idx="11">
                  <c:v>3904</c:v>
                </c:pt>
              </c:numCache>
            </c:numRef>
          </c:val>
        </c:ser>
        <c:dLbls>
          <c:showLegendKey val="0"/>
          <c:showVal val="0"/>
          <c:showCatName val="0"/>
          <c:showSerName val="0"/>
          <c:showPercent val="0"/>
          <c:showBubbleSize val="0"/>
        </c:dLbls>
        <c:gapWidth val="150"/>
        <c:overlap val="100"/>
        <c:axId val="227202400"/>
        <c:axId val="227202792"/>
      </c:barChart>
      <c:catAx>
        <c:axId val="2272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202792"/>
        <c:crosses val="autoZero"/>
        <c:auto val="1"/>
        <c:lblAlgn val="ctr"/>
        <c:lblOffset val="100"/>
        <c:noMultiLvlLbl val="0"/>
      </c:catAx>
      <c:valAx>
        <c:axId val="227202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Participant Hours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202400"/>
        <c:crosses val="autoZero"/>
        <c:crossBetween val="between"/>
      </c:valAx>
      <c:spPr>
        <a:noFill/>
        <a:ln w="25400">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0.10399</cdr:x>
      <cdr:y>0.66374</cdr:y>
    </cdr:from>
    <cdr:to>
      <cdr:x>0.21649</cdr:x>
      <cdr:y>0.83249</cdr:y>
    </cdr:to>
    <cdr:sp macro="" textlink="">
      <cdr:nvSpPr>
        <cdr:cNvPr id="2" name="TextBox 1"/>
        <cdr:cNvSpPr txBox="1"/>
      </cdr:nvSpPr>
      <cdr:spPr>
        <a:xfrm xmlns:a="http://schemas.openxmlformats.org/drawingml/2006/main">
          <a:off x="845257" y="35965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0.9139</cdr:x>
      <cdr:y>0.09722</cdr:y>
    </cdr:from>
    <cdr:to>
      <cdr:x>1</cdr:x>
      <cdr:y>0.15402</cdr:y>
    </cdr:to>
    <cdr:sp macro="" textlink="">
      <cdr:nvSpPr>
        <cdr:cNvPr id="3" name="TextBox 9"/>
        <cdr:cNvSpPr txBox="1"/>
      </cdr:nvSpPr>
      <cdr:spPr>
        <a:xfrm xmlns:a="http://schemas.openxmlformats.org/drawingml/2006/main">
          <a:off x="7799588" y="533400"/>
          <a:ext cx="734812" cy="31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100%</a:t>
          </a:r>
          <a:endParaRPr lang="en-US" sz="1400" dirty="0"/>
        </a:p>
      </cdr:txBody>
    </cdr:sp>
  </cdr:relSizeAnchor>
  <cdr:relSizeAnchor xmlns:cdr="http://schemas.openxmlformats.org/drawingml/2006/chartDrawing">
    <cdr:from>
      <cdr:x>0.41094</cdr:x>
      <cdr:y>0.52778</cdr:y>
    </cdr:from>
    <cdr:to>
      <cdr:x>0.49704</cdr:x>
      <cdr:y>0.58458</cdr:y>
    </cdr:to>
    <cdr:sp macro="" textlink="">
      <cdr:nvSpPr>
        <cdr:cNvPr id="4" name="TextBox 9"/>
        <cdr:cNvSpPr txBox="1"/>
      </cdr:nvSpPr>
      <cdr:spPr>
        <a:xfrm xmlns:a="http://schemas.openxmlformats.org/drawingml/2006/main">
          <a:off x="3507165" y="2895600"/>
          <a:ext cx="734812" cy="31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3</a:t>
          </a:r>
          <a:r>
            <a:rPr lang="en-US" sz="1400" dirty="0" smtClean="0"/>
            <a:t>4%</a:t>
          </a:r>
          <a:endParaRPr lang="en-US" sz="1400" dirty="0"/>
        </a:p>
      </cdr:txBody>
    </cdr:sp>
  </cdr:relSizeAnchor>
  <cdr:relSizeAnchor xmlns:cdr="http://schemas.openxmlformats.org/drawingml/2006/chartDrawing">
    <cdr:from>
      <cdr:x>0.48214</cdr:x>
      <cdr:y>0.40278</cdr:y>
    </cdr:from>
    <cdr:to>
      <cdr:x>0.56824</cdr:x>
      <cdr:y>0.45958</cdr:y>
    </cdr:to>
    <cdr:sp macro="" textlink="">
      <cdr:nvSpPr>
        <cdr:cNvPr id="5" name="TextBox 9"/>
        <cdr:cNvSpPr txBox="1"/>
      </cdr:nvSpPr>
      <cdr:spPr>
        <a:xfrm xmlns:a="http://schemas.openxmlformats.org/drawingml/2006/main">
          <a:off x="4114800" y="2209800"/>
          <a:ext cx="734811" cy="31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54%</a:t>
          </a:r>
          <a:endParaRPr lang="en-US" sz="1400" dirty="0"/>
        </a:p>
      </cdr:txBody>
    </cdr:sp>
  </cdr:relSizeAnchor>
  <cdr:relSizeAnchor xmlns:cdr="http://schemas.openxmlformats.org/drawingml/2006/chartDrawing">
    <cdr:from>
      <cdr:x>0.125</cdr:x>
      <cdr:y>0.16289</cdr:y>
    </cdr:from>
    <cdr:to>
      <cdr:x>0.96875</cdr:x>
      <cdr:y>0.16289</cdr:y>
    </cdr:to>
    <cdr:cxnSp macro="">
      <cdr:nvCxnSpPr>
        <cdr:cNvPr id="7" name="Straight Connector 6"/>
        <cdr:cNvCxnSpPr/>
      </cdr:nvCxnSpPr>
      <cdr:spPr>
        <a:xfrm xmlns:a="http://schemas.openxmlformats.org/drawingml/2006/main" flipH="1">
          <a:off x="1066800" y="893698"/>
          <a:ext cx="7200900"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0.5625</cdr:x>
      <cdr:y>0.38889</cdr:y>
    </cdr:from>
    <cdr:to>
      <cdr:x>0.6486</cdr:x>
      <cdr:y>0.44569</cdr:y>
    </cdr:to>
    <cdr:sp macro="" textlink="">
      <cdr:nvSpPr>
        <cdr:cNvPr id="9" name="TextBox 9"/>
        <cdr:cNvSpPr txBox="1"/>
      </cdr:nvSpPr>
      <cdr:spPr>
        <a:xfrm xmlns:a="http://schemas.openxmlformats.org/drawingml/2006/main">
          <a:off x="4800600" y="2133600"/>
          <a:ext cx="734812" cy="3116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56%</a:t>
          </a:r>
          <a:endParaRPr lang="en-US" sz="1400" dirty="0"/>
        </a:p>
      </cdr:txBody>
    </cdr:sp>
  </cdr:relSizeAnchor>
  <cdr:relSizeAnchor xmlns:cdr="http://schemas.openxmlformats.org/drawingml/2006/chartDrawing">
    <cdr:from>
      <cdr:x>0.63393</cdr:x>
      <cdr:y>0.375</cdr:y>
    </cdr:from>
    <cdr:to>
      <cdr:x>0.72003</cdr:x>
      <cdr:y>0.4318</cdr:y>
    </cdr:to>
    <cdr:sp macro="" textlink="">
      <cdr:nvSpPr>
        <cdr:cNvPr id="10" name="TextBox 9"/>
        <cdr:cNvSpPr txBox="1"/>
      </cdr:nvSpPr>
      <cdr:spPr>
        <a:xfrm xmlns:a="http://schemas.openxmlformats.org/drawingml/2006/main">
          <a:off x="5410200" y="2057400"/>
          <a:ext cx="734812" cy="31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58%</a:t>
          </a:r>
          <a:endParaRPr lang="en-US" sz="1400" dirty="0"/>
        </a:p>
      </cdr:txBody>
    </cdr:sp>
  </cdr:relSizeAnchor>
  <cdr:relSizeAnchor xmlns:cdr="http://schemas.openxmlformats.org/drawingml/2006/chartDrawing">
    <cdr:from>
      <cdr:x>0.70536</cdr:x>
      <cdr:y>0.29167</cdr:y>
    </cdr:from>
    <cdr:to>
      <cdr:x>0.79146</cdr:x>
      <cdr:y>0.34847</cdr:y>
    </cdr:to>
    <cdr:sp macro="" textlink="">
      <cdr:nvSpPr>
        <cdr:cNvPr id="11" name="TextBox 1"/>
        <cdr:cNvSpPr txBox="1"/>
      </cdr:nvSpPr>
      <cdr:spPr>
        <a:xfrm xmlns:a="http://schemas.openxmlformats.org/drawingml/2006/main">
          <a:off x="6019800" y="1600200"/>
          <a:ext cx="734812" cy="31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69%</a:t>
          </a:r>
          <a:endParaRPr lang="en-US" sz="1400" dirty="0"/>
        </a:p>
      </cdr:txBody>
    </cdr:sp>
  </cdr:relSizeAnchor>
  <cdr:relSizeAnchor xmlns:cdr="http://schemas.openxmlformats.org/drawingml/2006/chartDrawing">
    <cdr:from>
      <cdr:x>0.7793</cdr:x>
      <cdr:y>0.18517</cdr:y>
    </cdr:from>
    <cdr:to>
      <cdr:x>0.8654</cdr:x>
      <cdr:y>0.24197</cdr:y>
    </cdr:to>
    <cdr:sp macro="" textlink="">
      <cdr:nvSpPr>
        <cdr:cNvPr id="12" name="TextBox 1"/>
        <cdr:cNvSpPr txBox="1"/>
      </cdr:nvSpPr>
      <cdr:spPr>
        <a:xfrm xmlns:a="http://schemas.openxmlformats.org/drawingml/2006/main">
          <a:off x="6650854" y="1015916"/>
          <a:ext cx="734812" cy="31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87%</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4"/>
            <a:ext cx="2972098" cy="455248"/>
          </a:xfrm>
          <a:prstGeom prst="rect">
            <a:avLst/>
          </a:prstGeom>
          <a:noFill/>
          <a:ln w="12700">
            <a:noFill/>
            <a:miter lim="800000"/>
            <a:headEnd/>
            <a:tailEnd/>
          </a:ln>
          <a:effectLst/>
        </p:spPr>
        <p:txBody>
          <a:bodyPr vert="horz" wrap="square" lIns="91485" tIns="45743" rIns="91485" bIns="45743" numCol="1" anchor="t" anchorCtr="0" compatLnSpc="1">
            <a:prstTxWarp prst="textNoShape">
              <a:avLst/>
            </a:prstTxWarp>
          </a:bodyPr>
          <a:lstStyle>
            <a:lvl1pPr algn="l" defTabSz="915932" eaLnBrk="0" hangingPunct="0">
              <a:defRPr sz="1200">
                <a:latin typeface="Arial" pitchFamily="34" charset="0"/>
              </a:defRPr>
            </a:lvl1pPr>
          </a:lstStyle>
          <a:p>
            <a:pPr>
              <a:defRPr/>
            </a:pPr>
            <a:endParaRPr lang="en-US"/>
          </a:p>
        </p:txBody>
      </p:sp>
      <p:sp>
        <p:nvSpPr>
          <p:cNvPr id="32771" name="Rectangle 3"/>
          <p:cNvSpPr>
            <a:spLocks noGrp="1" noChangeArrowheads="1"/>
          </p:cNvSpPr>
          <p:nvPr>
            <p:ph type="dt" sz="quarter" idx="1"/>
          </p:nvPr>
        </p:nvSpPr>
        <p:spPr bwMode="auto">
          <a:xfrm>
            <a:off x="3885908" y="4"/>
            <a:ext cx="2972097" cy="455248"/>
          </a:xfrm>
          <a:prstGeom prst="rect">
            <a:avLst/>
          </a:prstGeom>
          <a:noFill/>
          <a:ln w="12700">
            <a:noFill/>
            <a:miter lim="800000"/>
            <a:headEnd/>
            <a:tailEnd/>
          </a:ln>
          <a:effectLst/>
        </p:spPr>
        <p:txBody>
          <a:bodyPr vert="horz" wrap="square" lIns="91485" tIns="45743" rIns="91485" bIns="45743" numCol="1" anchor="t" anchorCtr="0" compatLnSpc="1">
            <a:prstTxWarp prst="textNoShape">
              <a:avLst/>
            </a:prstTxWarp>
          </a:bodyPr>
          <a:lstStyle>
            <a:lvl1pPr algn="r" defTabSz="915932" eaLnBrk="0" hangingPunct="0">
              <a:defRPr sz="1200">
                <a:latin typeface="Arial" pitchFamily="34" charset="0"/>
              </a:defRPr>
            </a:lvl1pPr>
          </a:lstStyle>
          <a:p>
            <a:pPr>
              <a:defRPr/>
            </a:pPr>
            <a:endParaRPr lang="en-US"/>
          </a:p>
        </p:txBody>
      </p:sp>
      <p:sp>
        <p:nvSpPr>
          <p:cNvPr id="32772" name="Rectangle 4"/>
          <p:cNvSpPr>
            <a:spLocks noGrp="1" noChangeArrowheads="1"/>
          </p:cNvSpPr>
          <p:nvPr>
            <p:ph type="ftr" sz="quarter" idx="2"/>
          </p:nvPr>
        </p:nvSpPr>
        <p:spPr bwMode="auto">
          <a:xfrm>
            <a:off x="2" y="8661769"/>
            <a:ext cx="2972098" cy="455248"/>
          </a:xfrm>
          <a:prstGeom prst="rect">
            <a:avLst/>
          </a:prstGeom>
          <a:noFill/>
          <a:ln w="12700">
            <a:noFill/>
            <a:miter lim="800000"/>
            <a:headEnd/>
            <a:tailEnd/>
          </a:ln>
          <a:effectLst/>
        </p:spPr>
        <p:txBody>
          <a:bodyPr vert="horz" wrap="square" lIns="91485" tIns="45743" rIns="91485" bIns="45743" numCol="1" anchor="b" anchorCtr="0" compatLnSpc="1">
            <a:prstTxWarp prst="textNoShape">
              <a:avLst/>
            </a:prstTxWarp>
          </a:bodyPr>
          <a:lstStyle>
            <a:lvl1pPr algn="l" defTabSz="915932" eaLnBrk="0" hangingPunct="0">
              <a:defRPr sz="1200">
                <a:latin typeface="Arial" pitchFamily="34" charset="0"/>
              </a:defRPr>
            </a:lvl1pPr>
          </a:lstStyle>
          <a:p>
            <a:pPr>
              <a:defRPr/>
            </a:pPr>
            <a:endParaRPr lang="en-US"/>
          </a:p>
        </p:txBody>
      </p:sp>
      <p:sp>
        <p:nvSpPr>
          <p:cNvPr id="32773" name="Rectangle 5"/>
          <p:cNvSpPr>
            <a:spLocks noGrp="1" noChangeArrowheads="1"/>
          </p:cNvSpPr>
          <p:nvPr>
            <p:ph type="sldNum" sz="quarter" idx="3"/>
          </p:nvPr>
        </p:nvSpPr>
        <p:spPr bwMode="auto">
          <a:xfrm>
            <a:off x="3885908" y="8661769"/>
            <a:ext cx="2972097" cy="455248"/>
          </a:xfrm>
          <a:prstGeom prst="rect">
            <a:avLst/>
          </a:prstGeom>
          <a:noFill/>
          <a:ln w="12700">
            <a:noFill/>
            <a:miter lim="800000"/>
            <a:headEnd/>
            <a:tailEnd/>
          </a:ln>
          <a:effectLst/>
        </p:spPr>
        <p:txBody>
          <a:bodyPr vert="horz" wrap="square" lIns="91485" tIns="45743" rIns="91485" bIns="45743" numCol="1" anchor="b" anchorCtr="0" compatLnSpc="1">
            <a:prstTxWarp prst="textNoShape">
              <a:avLst/>
            </a:prstTxWarp>
          </a:bodyPr>
          <a:lstStyle>
            <a:lvl1pPr algn="r" defTabSz="915932" eaLnBrk="0" hangingPunct="0">
              <a:defRPr sz="1200">
                <a:latin typeface="Arial" pitchFamily="34" charset="0"/>
              </a:defRPr>
            </a:lvl1pPr>
          </a:lstStyle>
          <a:p>
            <a:pPr>
              <a:defRPr/>
            </a:pPr>
            <a:fld id="{3D7B3EB9-CE14-4902-BD5C-8BF440B37F68}" type="slidenum">
              <a:rPr lang="en-US"/>
              <a:pPr>
                <a:defRPr/>
              </a:pPr>
              <a:t>‹#›</a:t>
            </a:fld>
            <a:endParaRPr lang="en-US"/>
          </a:p>
        </p:txBody>
      </p:sp>
    </p:spTree>
    <p:extLst>
      <p:ext uri="{BB962C8B-B14F-4D97-AF65-F5344CB8AC3E}">
        <p14:creationId xmlns:p14="http://schemas.microsoft.com/office/powerpoint/2010/main" val="4121427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4"/>
            <a:ext cx="2972098" cy="455248"/>
          </a:xfrm>
          <a:prstGeom prst="rect">
            <a:avLst/>
          </a:prstGeom>
          <a:noFill/>
          <a:ln w="12700">
            <a:noFill/>
            <a:miter lim="800000"/>
            <a:headEnd/>
            <a:tailEnd/>
          </a:ln>
          <a:effectLst/>
        </p:spPr>
        <p:txBody>
          <a:bodyPr vert="horz" wrap="square" lIns="91485" tIns="45743" rIns="91485" bIns="45743" numCol="1" anchor="t" anchorCtr="0" compatLnSpc="1">
            <a:prstTxWarp prst="textNoShape">
              <a:avLst/>
            </a:prstTxWarp>
          </a:bodyPr>
          <a:lstStyle>
            <a:lvl1pPr algn="l" defTabSz="915932" eaLnBrk="0" hangingPunct="0">
              <a:defRPr sz="1200">
                <a:latin typeface="Arial" pitchFamily="34" charset="0"/>
              </a:defRPr>
            </a:lvl1pPr>
          </a:lstStyle>
          <a:p>
            <a:pPr>
              <a:defRPr/>
            </a:pPr>
            <a:endParaRPr lang="en-US"/>
          </a:p>
        </p:txBody>
      </p:sp>
      <p:sp>
        <p:nvSpPr>
          <p:cNvPr id="30723" name="Rectangle 3"/>
          <p:cNvSpPr>
            <a:spLocks noGrp="1" noChangeArrowheads="1"/>
          </p:cNvSpPr>
          <p:nvPr>
            <p:ph type="dt" idx="1"/>
          </p:nvPr>
        </p:nvSpPr>
        <p:spPr bwMode="auto">
          <a:xfrm>
            <a:off x="3885908" y="4"/>
            <a:ext cx="2972097" cy="455248"/>
          </a:xfrm>
          <a:prstGeom prst="rect">
            <a:avLst/>
          </a:prstGeom>
          <a:noFill/>
          <a:ln w="12700">
            <a:noFill/>
            <a:miter lim="800000"/>
            <a:headEnd/>
            <a:tailEnd/>
          </a:ln>
          <a:effectLst/>
        </p:spPr>
        <p:txBody>
          <a:bodyPr vert="horz" wrap="square" lIns="91485" tIns="45743" rIns="91485" bIns="45743" numCol="1" anchor="t" anchorCtr="0" compatLnSpc="1">
            <a:prstTxWarp prst="textNoShape">
              <a:avLst/>
            </a:prstTxWarp>
          </a:bodyPr>
          <a:lstStyle>
            <a:lvl1pPr algn="r" defTabSz="915932" eaLnBrk="0" hangingPunct="0">
              <a:defRPr sz="12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52525" y="687388"/>
            <a:ext cx="4554538" cy="34163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3809" y="4330884"/>
            <a:ext cx="5030391" cy="4100244"/>
          </a:xfrm>
          <a:prstGeom prst="rect">
            <a:avLst/>
          </a:prstGeom>
          <a:noFill/>
          <a:ln w="12700">
            <a:noFill/>
            <a:miter lim="800000"/>
            <a:headEnd/>
            <a:tailEnd/>
          </a:ln>
          <a:effectLst/>
        </p:spPr>
        <p:txBody>
          <a:bodyPr vert="horz" wrap="square" lIns="91485" tIns="45743" rIns="91485"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2" y="8661769"/>
            <a:ext cx="2972098" cy="455248"/>
          </a:xfrm>
          <a:prstGeom prst="rect">
            <a:avLst/>
          </a:prstGeom>
          <a:noFill/>
          <a:ln w="12700">
            <a:noFill/>
            <a:miter lim="800000"/>
            <a:headEnd/>
            <a:tailEnd/>
          </a:ln>
          <a:effectLst/>
        </p:spPr>
        <p:txBody>
          <a:bodyPr vert="horz" wrap="square" lIns="91485" tIns="45743" rIns="91485" bIns="45743" numCol="1" anchor="b" anchorCtr="0" compatLnSpc="1">
            <a:prstTxWarp prst="textNoShape">
              <a:avLst/>
            </a:prstTxWarp>
          </a:bodyPr>
          <a:lstStyle>
            <a:lvl1pPr algn="l" defTabSz="915932" eaLnBrk="0" hangingPunct="0">
              <a:defRPr sz="1200">
                <a:latin typeface="Arial"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885908" y="8661769"/>
            <a:ext cx="2972097" cy="455248"/>
          </a:xfrm>
          <a:prstGeom prst="rect">
            <a:avLst/>
          </a:prstGeom>
          <a:noFill/>
          <a:ln w="12700">
            <a:noFill/>
            <a:miter lim="800000"/>
            <a:headEnd/>
            <a:tailEnd/>
          </a:ln>
          <a:effectLst/>
        </p:spPr>
        <p:txBody>
          <a:bodyPr vert="horz" wrap="square" lIns="91485" tIns="45743" rIns="91485" bIns="45743" numCol="1" anchor="b" anchorCtr="0" compatLnSpc="1">
            <a:prstTxWarp prst="textNoShape">
              <a:avLst/>
            </a:prstTxWarp>
          </a:bodyPr>
          <a:lstStyle>
            <a:lvl1pPr algn="r" defTabSz="915932" eaLnBrk="0" hangingPunct="0">
              <a:defRPr sz="1200">
                <a:latin typeface="Arial" pitchFamily="34" charset="0"/>
              </a:defRPr>
            </a:lvl1pPr>
          </a:lstStyle>
          <a:p>
            <a:pPr>
              <a:defRPr/>
            </a:pPr>
            <a:fld id="{B92A9F54-9D01-468E-8DA4-3EC1DEB4B030}" type="slidenum">
              <a:rPr lang="en-US"/>
              <a:pPr>
                <a:defRPr/>
              </a:pPr>
              <a:t>‹#›</a:t>
            </a:fld>
            <a:endParaRPr lang="en-US"/>
          </a:p>
        </p:txBody>
      </p:sp>
    </p:spTree>
    <p:extLst>
      <p:ext uri="{BB962C8B-B14F-4D97-AF65-F5344CB8AC3E}">
        <p14:creationId xmlns:p14="http://schemas.microsoft.com/office/powerpoint/2010/main" val="28265257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2A9F54-9D01-468E-8DA4-3EC1DEB4B030}" type="slidenum">
              <a:rPr lang="en-US" smtClean="0"/>
              <a:pPr>
                <a:defRPr/>
              </a:pPr>
              <a:t>2</a:t>
            </a:fld>
            <a:endParaRPr lang="en-US"/>
          </a:p>
        </p:txBody>
      </p:sp>
    </p:spTree>
    <p:extLst>
      <p:ext uri="{BB962C8B-B14F-4D97-AF65-F5344CB8AC3E}">
        <p14:creationId xmlns:p14="http://schemas.microsoft.com/office/powerpoint/2010/main" val="133932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4115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521" y="1463342"/>
            <a:ext cx="7417279" cy="4324350"/>
          </a:xfrm>
          <a:prstGeom prst="rect">
            <a:avLst/>
          </a:prstGeom>
        </p:spPr>
        <p:txBody>
          <a:bodyPr/>
          <a:lstStyle>
            <a:lvl1pPr marL="285750" indent="-285750">
              <a:lnSpc>
                <a:spcPts val="2580"/>
              </a:lnSpc>
              <a:spcAft>
                <a:spcPts val="1800"/>
              </a:spcAft>
              <a:buClr>
                <a:srgbClr val="003D50"/>
              </a:buClr>
              <a:buSzPct val="60000"/>
              <a:buFont typeface="Wingdings" charset="2"/>
              <a:buChar char=""/>
              <a:defRPr sz="2200" b="0">
                <a:solidFill>
                  <a:srgbClr val="004054"/>
                </a:solidFill>
              </a:defRPr>
            </a:lvl1pPr>
            <a:lvl2pPr marL="688975" marR="0" indent="-282575" algn="l" defTabSz="914400" rtl="0" eaLnBrk="0" fontAlgn="base" latinLnBrk="0" hangingPunct="0">
              <a:lnSpc>
                <a:spcPct val="100000"/>
              </a:lnSpc>
              <a:spcBef>
                <a:spcPct val="20000"/>
              </a:spcBef>
              <a:spcAft>
                <a:spcPts val="1800"/>
              </a:spcAft>
              <a:buClr>
                <a:srgbClr val="003D50"/>
              </a:buClr>
              <a:buSzPct val="50000"/>
              <a:buFont typeface="Wingdings" charset="2"/>
              <a:buChar char=""/>
              <a:tabLst/>
              <a:defRPr sz="1800" b="0">
                <a:solidFill>
                  <a:srgbClr val="004054"/>
                </a:solidFill>
              </a:defRPr>
            </a:lvl2pPr>
            <a:lvl3pPr>
              <a:buClrTx/>
              <a:defRPr>
                <a:solidFill>
                  <a:srgbClr val="004054"/>
                </a:solidFill>
              </a:defRPr>
            </a:lvl3pPr>
            <a:lvl4pPr>
              <a:buClrTx/>
              <a:defRPr>
                <a:solidFill>
                  <a:srgbClr val="004054"/>
                </a:solidFill>
              </a:defRPr>
            </a:lvl4pPr>
            <a:lvl5pPr>
              <a:buClrTx/>
              <a:defRPr>
                <a:solidFill>
                  <a:srgbClr val="004054"/>
                </a:solidFill>
              </a:defRPr>
            </a:lvl5pPr>
          </a:lstStyle>
          <a:p>
            <a:pPr lvl="0"/>
            <a:r>
              <a:rPr lang="en-US" dirty="0" smtClean="0"/>
              <a:t>Click to edit Master text styles</a:t>
            </a:r>
          </a:p>
          <a:p>
            <a:pPr lvl="1"/>
            <a:r>
              <a:rPr lang="en-US" dirty="0" smtClean="0"/>
              <a:t>Second level</a:t>
            </a:r>
          </a:p>
          <a:p>
            <a:pPr lvl="1"/>
            <a:r>
              <a:rPr lang="en-US" dirty="0" smtClean="0"/>
              <a:t>Second level</a:t>
            </a:r>
          </a:p>
          <a:p>
            <a:pPr lvl="1"/>
            <a:endParaRPr lang="en-US" dirty="0" smtClean="0"/>
          </a:p>
        </p:txBody>
      </p:sp>
      <p:sp>
        <p:nvSpPr>
          <p:cNvPr id="1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lang="en-US" sz="2400" b="0" cap="none" spc="150" baseline="0" dirty="0">
                <a:solidFill>
                  <a:schemeClr val="bg1"/>
                </a:solidFill>
                <a:latin typeface="+mn-lt"/>
                <a:ea typeface="+mn-ea"/>
                <a:cs typeface="+mn-cs"/>
              </a:defRPr>
            </a:lvl1pPr>
            <a:lvl2pPr>
              <a:defRPr b="0"/>
            </a:lvl2pPr>
            <a:lvl3pPr>
              <a:defRPr b="0"/>
            </a:lvl3pPr>
            <a:lvl4pPr>
              <a:defRPr b="0"/>
            </a:lvl4pPr>
            <a:lvl5pPr>
              <a:defRPr b="0"/>
            </a:lvl5pPr>
          </a:lstStyle>
          <a:p>
            <a:pPr marL="0" lvl="0" indent="0" algn="l" rtl="0" eaLnBrk="0" fontAlgn="base" hangingPunct="0">
              <a:spcBef>
                <a:spcPct val="20000"/>
              </a:spcBef>
              <a:spcAft>
                <a:spcPct val="0"/>
              </a:spcAft>
              <a:buClr>
                <a:schemeClr val="tx1"/>
              </a:buClr>
              <a:buSzPct val="80000"/>
              <a:buFont typeface="Arial" pitchFamily="34" charset="0"/>
              <a:buNone/>
            </a:pPr>
            <a:r>
              <a:rPr lang="en-US" dirty="0" smtClean="0"/>
              <a:t>Slide 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AEE34D8-2D50-423D-A064-4B539C35C5F8}" type="datetimeFigureOut">
              <a:rPr lang="en-US" smtClean="0"/>
              <a:t>2/27/2018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DDF1322-E94A-4CD8-956B-5A087E310194}" type="slidenum">
              <a:rPr lang="en-US" smtClean="0"/>
              <a:t>‹#›</a:t>
            </a:fld>
            <a:endParaRPr lang="en-US"/>
          </a:p>
        </p:txBody>
      </p:sp>
    </p:spTree>
    <p:extLst>
      <p:ext uri="{BB962C8B-B14F-4D97-AF65-F5344CB8AC3E}">
        <p14:creationId xmlns:p14="http://schemas.microsoft.com/office/powerpoint/2010/main" val="280012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33400" y="3810000"/>
            <a:ext cx="8153400" cy="609600"/>
          </a:xfrm>
          <a:prstGeom prst="rect">
            <a:avLst/>
          </a:prstGeom>
        </p:spPr>
        <p:txBody>
          <a:bodyPr vert="horz"/>
          <a:lstStyle>
            <a:lvl1pPr marL="0" indent="0" algn="ctr">
              <a:buNone/>
              <a:defRPr b="0">
                <a:solidFill>
                  <a:srgbClr val="00BCE4"/>
                </a:solidFill>
              </a:defRPr>
            </a:lvl1pPr>
          </a:lstStyle>
          <a:p>
            <a:pPr lvl="0"/>
            <a:r>
              <a:rPr lang="en-US" dirty="0"/>
              <a:t>Presenter’s Name</a:t>
            </a:r>
          </a:p>
        </p:txBody>
      </p:sp>
      <p:sp>
        <p:nvSpPr>
          <p:cNvPr id="8" name="Text Placeholder 7"/>
          <p:cNvSpPr>
            <a:spLocks noGrp="1"/>
          </p:cNvSpPr>
          <p:nvPr>
            <p:ph type="body" sz="quarter" idx="11" hasCustomPrompt="1"/>
          </p:nvPr>
        </p:nvSpPr>
        <p:spPr>
          <a:xfrm>
            <a:off x="533400" y="4191000"/>
            <a:ext cx="8153400" cy="381000"/>
          </a:xfrm>
          <a:prstGeom prst="rect">
            <a:avLst/>
          </a:prstGeom>
        </p:spPr>
        <p:txBody>
          <a:bodyPr vert="horz"/>
          <a:lstStyle>
            <a:lvl1pPr marL="0" indent="0" algn="ctr">
              <a:buNone/>
              <a:defRPr sz="1600" b="0" i="0" cap="small" spc="200" baseline="0">
                <a:solidFill>
                  <a:srgbClr val="00BCE4"/>
                </a:solidFill>
              </a:defRPr>
            </a:lvl1pPr>
          </a:lstStyle>
          <a:p>
            <a:pPr lvl="0"/>
            <a:r>
              <a:rPr lang="en-US" dirty="0"/>
              <a:t>presenter’s title</a:t>
            </a:r>
          </a:p>
        </p:txBody>
      </p:sp>
      <p:sp>
        <p:nvSpPr>
          <p:cNvPr id="2" name="Title 1"/>
          <p:cNvSpPr>
            <a:spLocks noGrp="1"/>
          </p:cNvSpPr>
          <p:nvPr>
            <p:ph type="title" hasCustomPrompt="1"/>
          </p:nvPr>
        </p:nvSpPr>
        <p:spPr>
          <a:xfrm>
            <a:off x="457200" y="1828800"/>
            <a:ext cx="8229600" cy="1219200"/>
          </a:xfrm>
          <a:prstGeom prst="rect">
            <a:avLst/>
          </a:prstGeom>
        </p:spPr>
        <p:txBody>
          <a:bodyPr vert="horz"/>
          <a:lstStyle>
            <a:lvl1pPr algn="ctr">
              <a:defRPr sz="4800" b="0" cap="none">
                <a:solidFill>
                  <a:srgbClr val="005874"/>
                </a:solidFill>
                <a:effectLst/>
              </a:defRPr>
            </a:lvl1pPr>
          </a:lstStyle>
          <a:p>
            <a:r>
              <a:rPr lang="en-US" dirty="0"/>
              <a:t>Title of </a:t>
            </a:r>
            <a:r>
              <a:rPr lang="en-US" dirty="0" smtClean="0"/>
              <a:t>Presentation</a:t>
            </a:r>
            <a:endParaRPr lang="en-US" dirty="0"/>
          </a:p>
        </p:txBody>
      </p:sp>
    </p:spTree>
    <p:extLst>
      <p:ext uri="{BB962C8B-B14F-4D97-AF65-F5344CB8AC3E}">
        <p14:creationId xmlns:p14="http://schemas.microsoft.com/office/powerpoint/2010/main" val="144796786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26476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Image/Graphic">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none" spc="150" baseline="0">
                <a:solidFill>
                  <a:srgbClr val="00BCE4"/>
                </a:solidFill>
              </a:defRPr>
            </a:lvl1pPr>
            <a:lvl2pPr>
              <a:defRPr b="0"/>
            </a:lvl2pPr>
            <a:lvl3pPr>
              <a:defRPr b="0"/>
            </a:lvl3pPr>
            <a:lvl4pPr>
              <a:defRPr b="0"/>
            </a:lvl4pPr>
            <a:lvl5pPr>
              <a:defRPr b="0"/>
            </a:lvl5pPr>
          </a:lstStyle>
          <a:p>
            <a:pPr lvl="0"/>
            <a:r>
              <a:rPr lang="en-US" dirty="0" smtClean="0"/>
              <a:t>Slide title</a:t>
            </a:r>
            <a:endParaRPr lang="en-US" dirty="0"/>
          </a:p>
        </p:txBody>
      </p:sp>
      <p:sp>
        <p:nvSpPr>
          <p:cNvPr id="10" name="Content Placeholder 2"/>
          <p:cNvSpPr>
            <a:spLocks noGrp="1"/>
          </p:cNvSpPr>
          <p:nvPr>
            <p:ph idx="1" hasCustomPrompt="1"/>
          </p:nvPr>
        </p:nvSpPr>
        <p:spPr>
          <a:xfrm>
            <a:off x="533400" y="1269093"/>
            <a:ext cx="8077200" cy="4494288"/>
          </a:xfrm>
          <a:prstGeom prst="rect">
            <a:avLst/>
          </a:prstGeom>
        </p:spPr>
        <p:txBody>
          <a:bodyPr/>
          <a:lstStyle>
            <a:lvl1pPr marL="342900" indent="-342900">
              <a:buFontTx/>
              <a:buNone/>
              <a:defRPr baseline="0"/>
            </a:lvl1pPr>
          </a:lstStyle>
          <a:p>
            <a:pPr marL="0" indent="0">
              <a:buNone/>
            </a:pPr>
            <a:r>
              <a:rPr lang="en-US" sz="2000" b="0" dirty="0">
                <a:solidFill>
                  <a:srgbClr val="004054"/>
                </a:solidFill>
                <a:latin typeface="Arial"/>
                <a:cs typeface="Arial"/>
              </a:rPr>
              <a:t>A</a:t>
            </a:r>
            <a:r>
              <a:rPr lang="en-US" sz="2000" b="0" dirty="0" smtClean="0">
                <a:solidFill>
                  <a:srgbClr val="004054"/>
                </a:solidFill>
                <a:latin typeface="Arial"/>
                <a:cs typeface="Arial"/>
              </a:rPr>
              <a:t>dd </a:t>
            </a:r>
            <a:r>
              <a:rPr lang="en-US" sz="2000" b="0" dirty="0">
                <a:solidFill>
                  <a:srgbClr val="004054"/>
                </a:solidFill>
                <a:latin typeface="Arial"/>
                <a:cs typeface="Arial"/>
              </a:rPr>
              <a:t>image, chart, etc.</a:t>
            </a:r>
          </a:p>
        </p:txBody>
      </p:sp>
    </p:spTree>
    <p:extLst>
      <p:ext uri="{BB962C8B-B14F-4D97-AF65-F5344CB8AC3E}">
        <p14:creationId xmlns:p14="http://schemas.microsoft.com/office/powerpoint/2010/main" val="2385569023"/>
      </p:ext>
    </p:extLst>
  </p:cSld>
  <p:clrMapOvr>
    <a:masterClrMapping/>
  </p:clrMapOvr>
  <p:transition>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Point">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457200" y="2209800"/>
            <a:ext cx="8229600" cy="1143000"/>
          </a:xfrm>
          <a:prstGeom prst="rect">
            <a:avLst/>
          </a:prstGeom>
        </p:spPr>
        <p:txBody>
          <a:bodyPr vert="horz" anchor="ctr" anchorCtr="0"/>
          <a:lstStyle>
            <a:lvl1pPr algn="ctr">
              <a:defRPr sz="4000" b="0" kern="1200" cap="none" normalizeH="0" baseline="0">
                <a:solidFill>
                  <a:srgbClr val="00BCE4"/>
                </a:solidFill>
                <a:effectLst/>
              </a:defRPr>
            </a:lvl1pPr>
          </a:lstStyle>
          <a:p>
            <a:r>
              <a:rPr lang="en-US" dirty="0"/>
              <a:t>Single Point</a:t>
            </a:r>
          </a:p>
        </p:txBody>
      </p:sp>
    </p:spTree>
    <p:extLst>
      <p:ext uri="{BB962C8B-B14F-4D97-AF65-F5344CB8AC3E}">
        <p14:creationId xmlns:p14="http://schemas.microsoft.com/office/powerpoint/2010/main" val="177442010"/>
      </p:ext>
    </p:extLst>
  </p:cSld>
  <p:clrMapOvr>
    <a:masterClrMapping/>
  </p:clrMapOvr>
  <p:transition>
    <p:fade/>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bleed Picture No Cap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9144000" cy="6019800"/>
          </a:xfrm>
          <a:prstGeom prst="rect">
            <a:avLst/>
          </a:prstGeom>
        </p:spPr>
        <p:txBody>
          <a:bodyPr vert="horz"/>
          <a:lstStyle>
            <a:lvl1pPr marL="0" indent="0">
              <a:buNone/>
              <a:defRPr/>
            </a:lvl1pPr>
          </a:lstStyle>
          <a:p>
            <a:endParaRPr lang="en-US"/>
          </a:p>
        </p:txBody>
      </p:sp>
    </p:spTree>
    <p:extLst>
      <p:ext uri="{BB962C8B-B14F-4D97-AF65-F5344CB8AC3E}">
        <p14:creationId xmlns:p14="http://schemas.microsoft.com/office/powerpoint/2010/main" val="2161432194"/>
      </p:ext>
    </p:extLst>
  </p:cSld>
  <p:clrMapOvr>
    <a:masterClrMapping/>
  </p:clrMapOvr>
  <p:transition>
    <p:fade/>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0" y="1905000"/>
            <a:ext cx="9144000" cy="1774686"/>
          </a:xfrm>
          <a:prstGeom prst="rect">
            <a:avLst/>
          </a:prstGeom>
          <a:noFill/>
        </p:spPr>
        <p:txBody>
          <a:bodyPr vert="horz" wrap="square" anchor="ctr" anchorCtr="0">
            <a:noAutofit/>
          </a:bodyPr>
          <a:lstStyle>
            <a:lvl1pPr algn="ctr">
              <a:defRPr sz="5400" b="0" cap="none" spc="100" baseline="0">
                <a:solidFill>
                  <a:srgbClr val="005874"/>
                </a:solidFill>
                <a:effectLst/>
              </a:defRPr>
            </a:lvl1pPr>
          </a:lstStyle>
          <a:p>
            <a:r>
              <a:rPr lang="en-US" dirty="0"/>
              <a:t>Section Header</a:t>
            </a:r>
          </a:p>
        </p:txBody>
      </p:sp>
    </p:spTree>
    <p:extLst>
      <p:ext uri="{BB962C8B-B14F-4D97-AF65-F5344CB8AC3E}">
        <p14:creationId xmlns:p14="http://schemas.microsoft.com/office/powerpoint/2010/main" val="28819180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447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a:t>Point 1</a:t>
            </a:r>
          </a:p>
          <a:p>
            <a:pPr lvl="0"/>
            <a:r>
              <a:rPr lang="en-US"/>
              <a:t>Point 2</a:t>
            </a:r>
          </a:p>
          <a:p>
            <a:pPr lvl="0"/>
            <a:r>
              <a:rPr lang="en-US"/>
              <a:t>Point 3</a:t>
            </a:r>
          </a:p>
        </p:txBody>
      </p:sp>
      <p:sp>
        <p:nvSpPr>
          <p:cNvPr id="12"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lgn="l">
              <a:buNone/>
              <a:defRPr b="0" cap="none" spc="150" baseline="0">
                <a:solidFill>
                  <a:srgbClr val="00BCE4"/>
                </a:solidFill>
              </a:defRPr>
            </a:lvl1pPr>
            <a:lvl2pPr>
              <a:defRPr b="0"/>
            </a:lvl2pPr>
            <a:lvl3pPr>
              <a:defRPr b="0"/>
            </a:lvl3pPr>
            <a:lvl4pPr>
              <a:defRPr b="0"/>
            </a:lvl4pPr>
            <a:lvl5pPr>
              <a:defRPr b="0"/>
            </a:lvl5pPr>
          </a:lstStyle>
          <a:p>
            <a:pPr lvl="0"/>
            <a:r>
              <a:rPr lang="en-US" dirty="0" smtClean="0"/>
              <a:t>Slide title</a:t>
            </a:r>
            <a:endParaRPr lang="en-US" dirty="0"/>
          </a:p>
        </p:txBody>
      </p:sp>
    </p:spTree>
    <p:extLst>
      <p:ext uri="{BB962C8B-B14F-4D97-AF65-F5344CB8AC3E}">
        <p14:creationId xmlns:p14="http://schemas.microsoft.com/office/powerpoint/2010/main" val="21297959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ble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175"/>
            <a:ext cx="6096000" cy="59994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9"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a:t>Point 1</a:t>
            </a:r>
          </a:p>
          <a:p>
            <a:pPr lvl="0"/>
            <a:r>
              <a:rPr lang="en-US"/>
              <a:t>Point 2</a:t>
            </a:r>
          </a:p>
          <a:p>
            <a:pPr lvl="0"/>
            <a:r>
              <a:rPr lang="en-US"/>
              <a:t>Point 3</a:t>
            </a:r>
          </a:p>
        </p:txBody>
      </p:sp>
    </p:spTree>
    <p:extLst>
      <p:ext uri="{BB962C8B-B14F-4D97-AF65-F5344CB8AC3E}">
        <p14:creationId xmlns:p14="http://schemas.microsoft.com/office/powerpoint/2010/main" val="132366387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33400" y="3733800"/>
            <a:ext cx="8153400" cy="609600"/>
          </a:xfrm>
          <a:prstGeom prst="rect">
            <a:avLst/>
          </a:prstGeom>
        </p:spPr>
        <p:txBody>
          <a:bodyPr vert="horz"/>
          <a:lstStyle>
            <a:lvl1pPr marL="0" indent="0" algn="ctr">
              <a:buNone/>
              <a:defRPr b="0">
                <a:solidFill>
                  <a:schemeClr val="bg1"/>
                </a:solidFill>
              </a:defRPr>
            </a:lvl1pPr>
          </a:lstStyle>
          <a:p>
            <a:pPr lvl="0"/>
            <a:r>
              <a:rPr lang="en-US" dirty="0"/>
              <a:t>Presenter’s Name</a:t>
            </a:r>
          </a:p>
        </p:txBody>
      </p:sp>
      <p:sp>
        <p:nvSpPr>
          <p:cNvPr id="8" name="Text Placeholder 7"/>
          <p:cNvSpPr>
            <a:spLocks noGrp="1"/>
          </p:cNvSpPr>
          <p:nvPr>
            <p:ph type="body" sz="quarter" idx="11" hasCustomPrompt="1"/>
          </p:nvPr>
        </p:nvSpPr>
        <p:spPr>
          <a:xfrm>
            <a:off x="533400" y="4191000"/>
            <a:ext cx="8153400" cy="381000"/>
          </a:xfrm>
          <a:prstGeom prst="rect">
            <a:avLst/>
          </a:prstGeom>
        </p:spPr>
        <p:txBody>
          <a:bodyPr vert="horz"/>
          <a:lstStyle>
            <a:lvl1pPr marL="0" indent="0" algn="ctr">
              <a:buNone/>
              <a:defRPr sz="1600" b="0" i="0" cap="small" spc="200" baseline="0">
                <a:solidFill>
                  <a:schemeClr val="bg1"/>
                </a:solidFill>
              </a:defRPr>
            </a:lvl1pPr>
          </a:lstStyle>
          <a:p>
            <a:pPr lvl="0"/>
            <a:r>
              <a:rPr lang="en-US" dirty="0"/>
              <a:t>presenter’s title</a:t>
            </a:r>
          </a:p>
        </p:txBody>
      </p:sp>
      <p:sp>
        <p:nvSpPr>
          <p:cNvPr id="2" name="Title 1"/>
          <p:cNvSpPr>
            <a:spLocks noGrp="1"/>
          </p:cNvSpPr>
          <p:nvPr>
            <p:ph type="title" hasCustomPrompt="1"/>
          </p:nvPr>
        </p:nvSpPr>
        <p:spPr>
          <a:xfrm>
            <a:off x="457200" y="1828800"/>
            <a:ext cx="8229600" cy="1219200"/>
          </a:xfrm>
          <a:prstGeom prst="rect">
            <a:avLst/>
          </a:prstGeom>
        </p:spPr>
        <p:txBody>
          <a:bodyPr vert="horz"/>
          <a:lstStyle>
            <a:lvl1pPr algn="ctr">
              <a:defRPr sz="4800" b="0" cap="none">
                <a:solidFill>
                  <a:srgbClr val="005874"/>
                </a:solidFill>
                <a:effectLst/>
              </a:defRPr>
            </a:lvl1pPr>
          </a:lstStyle>
          <a:p>
            <a:r>
              <a:rPr lang="en-US" dirty="0"/>
              <a:t>Title of </a:t>
            </a:r>
            <a:r>
              <a:rPr lang="en-US" dirty="0" smtClean="0"/>
              <a:t>Presentation</a:t>
            </a:r>
            <a:endParaRPr lang="en-US" dirty="0"/>
          </a:p>
        </p:txBody>
      </p:sp>
    </p:spTree>
    <p:extLst>
      <p:ext uri="{BB962C8B-B14F-4D97-AF65-F5344CB8AC3E}">
        <p14:creationId xmlns:p14="http://schemas.microsoft.com/office/powerpoint/2010/main" val="56317034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521" y="1463342"/>
            <a:ext cx="7417279" cy="4324350"/>
          </a:xfrm>
          <a:prstGeom prst="rect">
            <a:avLst/>
          </a:prstGeom>
        </p:spPr>
        <p:txBody>
          <a:bodyPr/>
          <a:lstStyle>
            <a:lvl1pPr marL="285750" indent="-285750">
              <a:lnSpc>
                <a:spcPts val="2580"/>
              </a:lnSpc>
              <a:spcAft>
                <a:spcPts val="1800"/>
              </a:spcAft>
              <a:buClr>
                <a:srgbClr val="003D50"/>
              </a:buClr>
              <a:buSzPct val="60000"/>
              <a:buFont typeface="Wingdings" charset="2"/>
              <a:buChar char=""/>
              <a:defRPr sz="2200" b="0">
                <a:solidFill>
                  <a:srgbClr val="004054"/>
                </a:solidFill>
              </a:defRPr>
            </a:lvl1pPr>
            <a:lvl2pPr marL="688975" marR="0" indent="-282575" algn="l" defTabSz="914400" rtl="0" eaLnBrk="0" fontAlgn="base" latinLnBrk="0" hangingPunct="0">
              <a:lnSpc>
                <a:spcPct val="100000"/>
              </a:lnSpc>
              <a:spcBef>
                <a:spcPct val="20000"/>
              </a:spcBef>
              <a:spcAft>
                <a:spcPts val="1800"/>
              </a:spcAft>
              <a:buClr>
                <a:srgbClr val="003D50"/>
              </a:buClr>
              <a:buSzPct val="50000"/>
              <a:buFont typeface="Wingdings" charset="2"/>
              <a:buChar char=""/>
              <a:tabLst/>
              <a:defRPr sz="1800" b="0">
                <a:solidFill>
                  <a:srgbClr val="004054"/>
                </a:solidFill>
              </a:defRPr>
            </a:lvl2pPr>
            <a:lvl3pPr>
              <a:buClrTx/>
              <a:defRPr>
                <a:solidFill>
                  <a:srgbClr val="004054"/>
                </a:solidFill>
              </a:defRPr>
            </a:lvl3pPr>
            <a:lvl4pPr>
              <a:buClrTx/>
              <a:defRPr>
                <a:solidFill>
                  <a:srgbClr val="004054"/>
                </a:solidFill>
              </a:defRPr>
            </a:lvl4pPr>
            <a:lvl5pPr>
              <a:buClrTx/>
              <a:defRPr>
                <a:solidFill>
                  <a:srgbClr val="004054"/>
                </a:solidFill>
              </a:defRPr>
            </a:lvl5pPr>
          </a:lstStyle>
          <a:p>
            <a:pPr lvl="0"/>
            <a:r>
              <a:rPr lang="en-US" dirty="0" smtClean="0"/>
              <a:t>Click to edit Master text styles</a:t>
            </a:r>
          </a:p>
          <a:p>
            <a:pPr lvl="1"/>
            <a:r>
              <a:rPr lang="en-US" dirty="0" smtClean="0"/>
              <a:t>Second level</a:t>
            </a:r>
          </a:p>
          <a:p>
            <a:pPr lvl="1"/>
            <a:r>
              <a:rPr lang="en-US" dirty="0" smtClean="0"/>
              <a:t>Second level</a:t>
            </a:r>
          </a:p>
          <a:p>
            <a:pPr lvl="1"/>
            <a:endParaRPr lang="en-US" dirty="0" smtClean="0"/>
          </a:p>
        </p:txBody>
      </p:sp>
      <p:sp>
        <p:nvSpPr>
          <p:cNvPr id="1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lgn="l">
              <a:buNone/>
              <a:defRPr b="0" cap="none" spc="150" baseline="0">
                <a:solidFill>
                  <a:srgbClr val="00BCE4"/>
                </a:solidFill>
              </a:defRPr>
            </a:lvl1pPr>
            <a:lvl2pPr>
              <a:defRPr b="0"/>
            </a:lvl2pPr>
            <a:lvl3pPr>
              <a:defRPr b="0"/>
            </a:lvl3pPr>
            <a:lvl4pPr>
              <a:defRPr b="0"/>
            </a:lvl4pPr>
            <a:lvl5pPr>
              <a:defRPr b="0"/>
            </a:lvl5pPr>
          </a:lstStyle>
          <a:p>
            <a:pPr lvl="0"/>
            <a:r>
              <a:rPr lang="en-US" dirty="0" smtClean="0"/>
              <a:t>Slide title</a:t>
            </a:r>
            <a:endParaRPr lang="en-US" dirty="0"/>
          </a:p>
        </p:txBody>
      </p:sp>
    </p:spTree>
    <p:extLst>
      <p:ext uri="{BB962C8B-B14F-4D97-AF65-F5344CB8AC3E}">
        <p14:creationId xmlns:p14="http://schemas.microsoft.com/office/powerpoint/2010/main" val="61014587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Graphic">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none" spc="150" baseline="0">
                <a:solidFill>
                  <a:schemeClr val="bg1"/>
                </a:solidFill>
              </a:defRPr>
            </a:lvl1pPr>
            <a:lvl2pPr>
              <a:defRPr b="0"/>
            </a:lvl2pPr>
            <a:lvl3pPr>
              <a:defRPr b="0"/>
            </a:lvl3pPr>
            <a:lvl4pPr>
              <a:defRPr b="0"/>
            </a:lvl4pPr>
            <a:lvl5pPr>
              <a:defRPr b="0"/>
            </a:lvl5pPr>
          </a:lstStyle>
          <a:p>
            <a:pPr lvl="0"/>
            <a:r>
              <a:rPr lang="en-US" dirty="0" smtClean="0"/>
              <a:t>Slide title</a:t>
            </a:r>
            <a:endParaRPr lang="en-US" dirty="0"/>
          </a:p>
        </p:txBody>
      </p:sp>
      <p:sp>
        <p:nvSpPr>
          <p:cNvPr id="10" name="Content Placeholder 2"/>
          <p:cNvSpPr>
            <a:spLocks noGrp="1"/>
          </p:cNvSpPr>
          <p:nvPr>
            <p:ph idx="1" hasCustomPrompt="1"/>
          </p:nvPr>
        </p:nvSpPr>
        <p:spPr>
          <a:xfrm>
            <a:off x="533400" y="1269093"/>
            <a:ext cx="8077200" cy="4494288"/>
          </a:xfrm>
          <a:prstGeom prst="rect">
            <a:avLst/>
          </a:prstGeom>
        </p:spPr>
        <p:txBody>
          <a:bodyPr/>
          <a:lstStyle>
            <a:lvl1pPr marL="342900" indent="-342900">
              <a:buFontTx/>
              <a:buNone/>
              <a:defRPr baseline="0"/>
            </a:lvl1pPr>
          </a:lstStyle>
          <a:p>
            <a:pPr marL="0" indent="0">
              <a:buNone/>
            </a:pPr>
            <a:r>
              <a:rPr lang="en-US" sz="2000" b="0" dirty="0">
                <a:solidFill>
                  <a:srgbClr val="004054"/>
                </a:solidFill>
                <a:latin typeface="Arial"/>
                <a:cs typeface="Arial"/>
              </a:rPr>
              <a:t>A</a:t>
            </a:r>
            <a:r>
              <a:rPr lang="en-US" sz="2000" b="0" dirty="0" smtClean="0">
                <a:solidFill>
                  <a:srgbClr val="004054"/>
                </a:solidFill>
                <a:latin typeface="Arial"/>
                <a:cs typeface="Arial"/>
              </a:rPr>
              <a:t>dd </a:t>
            </a:r>
            <a:r>
              <a:rPr lang="en-US" sz="2000" b="0" dirty="0">
                <a:solidFill>
                  <a:srgbClr val="004054"/>
                </a:solidFill>
                <a:latin typeface="Arial"/>
                <a:cs typeface="Arial"/>
              </a:rPr>
              <a:t>image, chart, etc.</a:t>
            </a:r>
          </a:p>
        </p:txBody>
      </p:sp>
    </p:spTree>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oint">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457200" y="2209800"/>
            <a:ext cx="8229600" cy="1143000"/>
          </a:xfrm>
          <a:prstGeom prst="rect">
            <a:avLst/>
          </a:prstGeom>
        </p:spPr>
        <p:txBody>
          <a:bodyPr vert="horz" anchor="ctr" anchorCtr="0"/>
          <a:lstStyle>
            <a:lvl1pPr algn="ctr">
              <a:defRPr sz="4000" b="0" kern="1200" cap="none" normalizeH="0" baseline="0">
                <a:solidFill>
                  <a:schemeClr val="bg1"/>
                </a:solidFill>
                <a:effectLst/>
              </a:defRPr>
            </a:lvl1pPr>
          </a:lstStyle>
          <a:p>
            <a:r>
              <a:rPr lang="en-US" dirty="0"/>
              <a:t>Single Point</a:t>
            </a:r>
          </a:p>
        </p:txBody>
      </p:sp>
    </p:spTree>
    <p:extLst>
      <p:ext uri="{BB962C8B-B14F-4D97-AF65-F5344CB8AC3E}">
        <p14:creationId xmlns:p14="http://schemas.microsoft.com/office/powerpoint/2010/main" val="1250049701"/>
      </p:ext>
    </p:extLst>
  </p:cSld>
  <p:clrMapOvr>
    <a:masterClrMapping/>
  </p:clrMapOvr>
  <p:transition>
    <p:fade/>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bleed Picture No Cap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9144000" cy="601980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2766532699"/>
      </p:ext>
    </p:extLst>
  </p:cSld>
  <p:clrMapOvr>
    <a:masterClrMapping/>
  </p:clrMapOvr>
  <p:transition>
    <p:fade/>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0" y="1905000"/>
            <a:ext cx="9144000" cy="1774686"/>
          </a:xfrm>
          <a:prstGeom prst="rect">
            <a:avLst/>
          </a:prstGeom>
          <a:noFill/>
        </p:spPr>
        <p:txBody>
          <a:bodyPr vert="horz" wrap="square" anchor="ctr" anchorCtr="0">
            <a:noAutofit/>
          </a:bodyPr>
          <a:lstStyle>
            <a:lvl1pPr algn="ctr">
              <a:defRPr sz="5400" b="0" cap="none" spc="100" baseline="0">
                <a:solidFill>
                  <a:srgbClr val="005874"/>
                </a:solidFill>
                <a:effectLst/>
                <a:latin typeface="+mn-lt"/>
              </a:defRPr>
            </a:lvl1pPr>
          </a:lstStyle>
          <a:p>
            <a:r>
              <a:rPr lang="en-US" dirty="0"/>
              <a:t>Section Header</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447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dirty="0"/>
              <a:t>Point 1</a:t>
            </a:r>
          </a:p>
          <a:p>
            <a:pPr lvl="0"/>
            <a:r>
              <a:rPr lang="en-US" dirty="0"/>
              <a:t>Point 2</a:t>
            </a:r>
          </a:p>
          <a:p>
            <a:pPr lvl="0"/>
            <a:r>
              <a:rPr lang="en-US" dirty="0"/>
              <a:t>Point 3</a:t>
            </a:r>
          </a:p>
        </p:txBody>
      </p:sp>
      <p:sp>
        <p:nvSpPr>
          <p:cNvPr id="12"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none" spc="150" baseline="0">
                <a:solidFill>
                  <a:schemeClr val="bg1"/>
                </a:solidFill>
              </a:defRPr>
            </a:lvl1pPr>
            <a:lvl2pPr>
              <a:defRPr b="0"/>
            </a:lvl2pPr>
            <a:lvl3pPr>
              <a:defRPr b="0"/>
            </a:lvl3pPr>
            <a:lvl4pPr>
              <a:defRPr b="0"/>
            </a:lvl4pPr>
            <a:lvl5pPr>
              <a:defRPr b="0"/>
            </a:lvl5pPr>
          </a:lstStyle>
          <a:p>
            <a:pPr lvl="0"/>
            <a:r>
              <a:rPr lang="en-US" dirty="0" smtClean="0"/>
              <a:t>Slide 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ble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175"/>
            <a:ext cx="6096000" cy="59994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9"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a:t>Point 1</a:t>
            </a:r>
          </a:p>
          <a:p>
            <a:pPr lvl="0"/>
            <a:r>
              <a:rPr lang="en-US"/>
              <a:t>Point 2</a:t>
            </a:r>
          </a:p>
          <a:p>
            <a:pPr lvl="0"/>
            <a:r>
              <a:rPr lang="en-US"/>
              <a:t>Point 3</a:t>
            </a:r>
          </a:p>
        </p:txBody>
      </p:sp>
    </p:spTree>
    <p:extLst>
      <p:ext uri="{BB962C8B-B14F-4D97-AF65-F5344CB8AC3E}">
        <p14:creationId xmlns:p14="http://schemas.microsoft.com/office/powerpoint/2010/main" val="340292039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10603"/>
            <a:ext cx="9155277" cy="6910935"/>
          </a:xfrm>
          <a:prstGeom prst="rect">
            <a:avLst/>
          </a:prstGeom>
          <a:gradFill flip="none" rotWithShape="1">
            <a:gsLst>
              <a:gs pos="0">
                <a:srgbClr val="00BCE4"/>
              </a:gs>
              <a:gs pos="50000">
                <a:srgbClr val="00BCE4">
                  <a:shade val="67500"/>
                  <a:satMod val="115000"/>
                </a:srgbClr>
              </a:gs>
              <a:gs pos="100000">
                <a:srgbClr val="005874">
                  <a:alpha val="87000"/>
                </a:srgbClr>
              </a:gs>
            </a:gsLst>
            <a:path path="circle">
              <a:fillToRect t="100000" r="100000"/>
            </a:path>
            <a:tileRect l="-100000" b="-10000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2906991"/>
      </p:ext>
    </p:extLst>
  </p:cSld>
  <p:clrMap bg1="lt1" tx1="dk1" bg2="lt2" tx2="dk2" accent1="accent1" accent2="accent2" accent3="accent3" accent4="accent4" accent5="accent5" accent6="accent6" hlink="hlink" folHlink="folHlink"/>
  <p:sldLayoutIdLst>
    <p:sldLayoutId id="2147483789" r:id="rId1"/>
  </p:sldLayoutIdLst>
  <p:transition>
    <p:fade/>
  </p:transition>
  <p:timing>
    <p:tnLst>
      <p:par>
        <p:cTn id="1" dur="indefinite" restart="never" nodeType="tmRoot"/>
      </p:par>
    </p:tnLst>
  </p:timing>
  <p:hf hdr="0" ftr="0" dt="0"/>
  <p:txStyles>
    <p:titleStyle>
      <a:lvl1pPr algn="r" rtl="0" eaLnBrk="0" fontAlgn="base" hangingPunct="0">
        <a:spcBef>
          <a:spcPct val="0"/>
        </a:spcBef>
        <a:spcAft>
          <a:spcPct val="0"/>
        </a:spcAft>
        <a:defRPr sz="3600" b="1" cap="small" baseline="0">
          <a:solidFill>
            <a:srgbClr val="00BCE4"/>
          </a:solidFill>
          <a:effectLst>
            <a:innerShdw dist="76200" dir="12660000">
              <a:schemeClr val="tx1">
                <a:alpha val="50000"/>
              </a:schemeClr>
            </a:inn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chemeClr val="tx1"/>
        </a:buClr>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chemeClr val="tx1"/>
        </a:buClr>
        <a:buSzPct val="80000"/>
        <a:buFont typeface="Arial" pitchFamily="34" charset="0"/>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SzPct val="80000"/>
        <a:buFont typeface="Arial" pitchFamily="34" charset="0"/>
        <a:buChar char="–"/>
        <a:defRPr sz="18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0"/>
            <a:ext cx="9155277" cy="6858000"/>
          </a:xfrm>
          <a:prstGeom prst="rect">
            <a:avLst/>
          </a:prstGeom>
          <a:gradFill flip="none" rotWithShape="1">
            <a:gsLst>
              <a:gs pos="0">
                <a:srgbClr val="00BCE4"/>
              </a:gs>
              <a:gs pos="37000">
                <a:srgbClr val="00BCE4">
                  <a:shade val="67500"/>
                  <a:satMod val="115000"/>
                </a:srgbClr>
              </a:gs>
              <a:gs pos="100000">
                <a:srgbClr val="005874">
                  <a:alpha val="87000"/>
                </a:srgbClr>
              </a:gs>
            </a:gsLst>
            <a:path path="circle">
              <a:fillToRect t="100000" r="100000"/>
            </a:path>
            <a:tileRect l="-100000" b="-10000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7" name="Rectangle 6"/>
          <p:cNvSpPr/>
          <p:nvPr userDrawn="1"/>
        </p:nvSpPr>
        <p:spPr bwMode="auto">
          <a:xfrm>
            <a:off x="0" y="0"/>
            <a:ext cx="9144000" cy="6324600"/>
          </a:xfrm>
          <a:prstGeom prst="rect">
            <a:avLst/>
          </a:prstGeom>
          <a:solidFill>
            <a:schemeClr val="bg1">
              <a:alpha val="3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2" name="Rectangle 1"/>
          <p:cNvSpPr/>
          <p:nvPr userDrawn="1"/>
        </p:nvSpPr>
        <p:spPr>
          <a:xfrm>
            <a:off x="7620000" y="6488458"/>
            <a:ext cx="1485984" cy="261610"/>
          </a:xfrm>
          <a:prstGeom prst="rect">
            <a:avLst/>
          </a:prstGeom>
        </p:spPr>
        <p:txBody>
          <a:bodyPr wrap="none">
            <a:spAutoFit/>
          </a:bodyPr>
          <a:lstStyle/>
          <a:p>
            <a:r>
              <a:rPr lang="en-US" sz="1100" b="0" spc="60" dirty="0" smtClean="0">
                <a:solidFill>
                  <a:schemeClr val="bg1"/>
                </a:solidFill>
              </a:rPr>
              <a:t>HawaiiEnergy.com</a:t>
            </a:r>
            <a:endParaRPr lang="en-US" sz="1100" b="0" spc="60" dirty="0">
              <a:solidFill>
                <a:schemeClr val="bg1"/>
              </a:solidFill>
            </a:endParaRPr>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2400" y="6488458"/>
            <a:ext cx="1752600" cy="307700"/>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70" r:id="rId2"/>
    <p:sldLayoutId id="2147483769" r:id="rId3"/>
    <p:sldLayoutId id="2147483795" r:id="rId4"/>
    <p:sldLayoutId id="2147483790" r:id="rId5"/>
    <p:sldLayoutId id="2147483766" r:id="rId6"/>
    <p:sldLayoutId id="2147483772" r:id="rId7"/>
    <p:sldLayoutId id="2147483791" r:id="rId8"/>
    <p:sldLayoutId id="2147483786" r:id="rId9"/>
    <p:sldLayoutId id="2147483806" r:id="rId10"/>
  </p:sldLayoutIdLst>
  <p:transition>
    <p:fade/>
  </p:transition>
  <p:timing>
    <p:tnLst>
      <p:par>
        <p:cTn id="1" dur="indefinite" restart="never" nodeType="tmRoot"/>
      </p:par>
    </p:tnLst>
  </p:timing>
  <p:hf hdr="0" ftr="0" dt="0"/>
  <p:txStyles>
    <p:titleStyle>
      <a:lvl1pPr algn="r" rtl="0" eaLnBrk="0" fontAlgn="base" hangingPunct="0">
        <a:spcBef>
          <a:spcPct val="0"/>
        </a:spcBef>
        <a:spcAft>
          <a:spcPct val="0"/>
        </a:spcAft>
        <a:defRPr sz="3600" b="1" cap="small" baseline="0">
          <a:solidFill>
            <a:srgbClr val="00BCE4"/>
          </a:solidFill>
          <a:effectLst>
            <a:innerShdw dist="76200" dir="12660000">
              <a:schemeClr val="tx1">
                <a:alpha val="50000"/>
              </a:schemeClr>
            </a:inn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chemeClr val="tx1"/>
        </a:buClr>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chemeClr val="tx1"/>
        </a:buClr>
        <a:buSzPct val="80000"/>
        <a:buFont typeface="Arial" pitchFamily="34" charset="0"/>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SzPct val="80000"/>
        <a:buFont typeface="Arial" pitchFamily="34" charset="0"/>
        <a:buChar char="–"/>
        <a:defRPr sz="18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6324600"/>
            <a:ext cx="9155277" cy="533400"/>
          </a:xfrm>
          <a:prstGeom prst="rect">
            <a:avLst/>
          </a:prstGeom>
          <a:gradFill flip="none" rotWithShape="1">
            <a:gsLst>
              <a:gs pos="0">
                <a:srgbClr val="00BCE4"/>
              </a:gs>
              <a:gs pos="37000">
                <a:srgbClr val="00BCE4">
                  <a:shade val="67500"/>
                  <a:satMod val="115000"/>
                </a:srgbClr>
              </a:gs>
              <a:gs pos="100000">
                <a:srgbClr val="005874">
                  <a:alpha val="87000"/>
                </a:srgbClr>
              </a:gs>
            </a:gsLst>
            <a:path path="circle">
              <a:fillToRect t="100000" r="100000"/>
            </a:path>
            <a:tileRect l="-100000" b="-10000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2" name="Rectangle 1"/>
          <p:cNvSpPr/>
          <p:nvPr userDrawn="1"/>
        </p:nvSpPr>
        <p:spPr>
          <a:xfrm>
            <a:off x="7635645" y="6483767"/>
            <a:ext cx="1485984" cy="261610"/>
          </a:xfrm>
          <a:prstGeom prst="rect">
            <a:avLst/>
          </a:prstGeom>
        </p:spPr>
        <p:txBody>
          <a:bodyPr wrap="none">
            <a:spAutoFit/>
          </a:bodyPr>
          <a:lstStyle/>
          <a:p>
            <a:r>
              <a:rPr lang="en-US" sz="1100" b="0" spc="60" dirty="0" smtClean="0">
                <a:solidFill>
                  <a:schemeClr val="bg1"/>
                </a:solidFill>
              </a:rPr>
              <a:t>HawaiiEnergy.com</a:t>
            </a:r>
            <a:endParaRPr lang="en-US" sz="1100" b="0" spc="60" dirty="0">
              <a:solidFill>
                <a:schemeClr val="bg1"/>
              </a:solidFill>
            </a:endParaRP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2400" y="6483767"/>
            <a:ext cx="1697541" cy="298033"/>
          </a:xfrm>
          <a:prstGeom prst="rect">
            <a:avLst/>
          </a:prstGeom>
        </p:spPr>
      </p:pic>
    </p:spTree>
    <p:extLst>
      <p:ext uri="{BB962C8B-B14F-4D97-AF65-F5344CB8AC3E}">
        <p14:creationId xmlns:p14="http://schemas.microsoft.com/office/powerpoint/2010/main" val="18396401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transition>
    <p:fade/>
  </p:transition>
  <p:timing>
    <p:tnLst>
      <p:par>
        <p:cTn id="1" dur="indefinite" restart="never" nodeType="tmRoot"/>
      </p:par>
    </p:tnLst>
  </p:timing>
  <p:hf hdr="0" ftr="0" dt="0"/>
  <p:txStyles>
    <p:titleStyle>
      <a:lvl1pPr algn="r" rtl="0" eaLnBrk="0" fontAlgn="base" hangingPunct="0">
        <a:spcBef>
          <a:spcPct val="0"/>
        </a:spcBef>
        <a:spcAft>
          <a:spcPct val="0"/>
        </a:spcAft>
        <a:defRPr sz="3600" b="1" cap="small" baseline="0">
          <a:solidFill>
            <a:srgbClr val="00BCE4"/>
          </a:solidFill>
          <a:effectLst>
            <a:innerShdw dist="76200" dir="12660000">
              <a:schemeClr val="tx1">
                <a:alpha val="50000"/>
              </a:schemeClr>
            </a:inn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chemeClr val="tx1"/>
        </a:buClr>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chemeClr val="tx1"/>
        </a:buClr>
        <a:buSzPct val="80000"/>
        <a:buFont typeface="Arial" pitchFamily="34" charset="0"/>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SzPct val="80000"/>
        <a:buFont typeface="Arial" pitchFamily="34" charset="0"/>
        <a:buChar char="–"/>
        <a:defRPr sz="18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722" y="1705351"/>
            <a:ext cx="4319954" cy="3400047"/>
          </a:xfrm>
          <a:prstGeom prst="rect">
            <a:avLst/>
          </a:prstGeom>
        </p:spPr>
      </p:pic>
    </p:spTree>
    <p:extLst>
      <p:ext uri="{BB962C8B-B14F-4D97-AF65-F5344CB8AC3E}">
        <p14:creationId xmlns:p14="http://schemas.microsoft.com/office/powerpoint/2010/main" val="2435782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7336" y="76200"/>
            <a:ext cx="4000500" cy="3000375"/>
          </a:xfrm>
        </p:spPr>
      </p:pic>
      <p:sp>
        <p:nvSpPr>
          <p:cNvPr id="3" name="Text Placeholder 2"/>
          <p:cNvSpPr>
            <a:spLocks noGrp="1"/>
          </p:cNvSpPr>
          <p:nvPr>
            <p:ph type="body" sz="quarter" idx="10"/>
          </p:nvPr>
        </p:nvSpPr>
        <p:spPr>
          <a:xfrm>
            <a:off x="152400" y="381000"/>
            <a:ext cx="8305800" cy="553212"/>
          </a:xfrm>
        </p:spPr>
        <p:txBody>
          <a:bodyPr/>
          <a:lstStyle/>
          <a:p>
            <a:r>
              <a:rPr lang="en-US" dirty="0" smtClean="0"/>
              <a:t>Stakeholder Planning Session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5137220" y="3276600"/>
            <a:ext cx="3964179" cy="29731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 y="1066800"/>
            <a:ext cx="5131902" cy="384892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0508" t="5344" r="16031" b="9161"/>
          <a:stretch/>
        </p:blipFill>
        <p:spPr>
          <a:xfrm rot="5400000">
            <a:off x="2533105" y="4425009"/>
            <a:ext cx="2444357" cy="2133600"/>
          </a:xfrm>
          <a:prstGeom prst="rect">
            <a:avLst/>
          </a:prstGeom>
        </p:spPr>
      </p:pic>
    </p:spTree>
    <p:extLst>
      <p:ext uri="{BB962C8B-B14F-4D97-AF65-F5344CB8AC3E}">
        <p14:creationId xmlns:p14="http://schemas.microsoft.com/office/powerpoint/2010/main" val="31258636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28" y="1295400"/>
            <a:ext cx="7417279" cy="3562350"/>
          </a:xfrm>
        </p:spPr>
        <p:txBody>
          <a:bodyPr/>
          <a:lstStyle/>
          <a:p>
            <a:pPr marL="0" indent="0" algn="just">
              <a:buNone/>
            </a:pPr>
            <a:r>
              <a:rPr lang="en-US" dirty="0"/>
              <a:t>Through these efforts we were able to identify key initiatives that Hawai‘i Energy can implement to drive energy efficiency and economic growth, improve resiliency, and enable a 100% clean energy future. The group work focused on defining the purpose of suggested initiatives, pinpointing specific actions that need to take place in order to enable them, and identifying the metrics that could be used to measure success. </a:t>
            </a:r>
          </a:p>
        </p:txBody>
      </p:sp>
      <p:sp>
        <p:nvSpPr>
          <p:cNvPr id="3" name="Text Placeholder 2"/>
          <p:cNvSpPr>
            <a:spLocks noGrp="1"/>
          </p:cNvSpPr>
          <p:nvPr>
            <p:ph type="body" sz="quarter" idx="10"/>
          </p:nvPr>
        </p:nvSpPr>
        <p:spPr/>
        <p:txBody>
          <a:bodyPr/>
          <a:lstStyle/>
          <a:p>
            <a:r>
              <a:rPr lang="en-US" dirty="0"/>
              <a:t>Stakeholder Planning </a:t>
            </a:r>
            <a:r>
              <a:rPr lang="en-US" dirty="0" smtClean="0"/>
              <a:t>Session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99680"/>
            <a:ext cx="3303102" cy="2477327"/>
          </a:xfrm>
          <a:prstGeom prst="rect">
            <a:avLst/>
          </a:prstGeom>
        </p:spPr>
      </p:pic>
    </p:spTree>
    <p:extLst>
      <p:ext uri="{BB962C8B-B14F-4D97-AF65-F5344CB8AC3E}">
        <p14:creationId xmlns:p14="http://schemas.microsoft.com/office/powerpoint/2010/main" val="40769832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28" y="1295400"/>
            <a:ext cx="4323272" cy="4724400"/>
          </a:xfrm>
        </p:spPr>
        <p:txBody>
          <a:bodyPr/>
          <a:lstStyle/>
          <a:p>
            <a:pPr algn="just">
              <a:spcAft>
                <a:spcPts val="600"/>
              </a:spcAft>
            </a:pPr>
            <a:r>
              <a:rPr lang="en-US" sz="1800" dirty="0" smtClean="0"/>
              <a:t>Public Utilities Commission</a:t>
            </a:r>
          </a:p>
          <a:p>
            <a:pPr algn="just">
              <a:spcAft>
                <a:spcPts val="600"/>
              </a:spcAft>
            </a:pPr>
            <a:r>
              <a:rPr lang="en-US" sz="1800" dirty="0" smtClean="0"/>
              <a:t>Consumer Advocate</a:t>
            </a:r>
          </a:p>
          <a:p>
            <a:pPr algn="just">
              <a:spcAft>
                <a:spcPts val="600"/>
              </a:spcAft>
            </a:pPr>
            <a:r>
              <a:rPr lang="en-US" sz="1800" dirty="0" smtClean="0"/>
              <a:t>Hawaiian Electric Company</a:t>
            </a:r>
          </a:p>
          <a:p>
            <a:pPr algn="just">
              <a:spcAft>
                <a:spcPts val="600"/>
              </a:spcAft>
            </a:pPr>
            <a:r>
              <a:rPr lang="en-US" sz="1800" dirty="0" smtClean="0"/>
              <a:t>Maui Economic Development Board</a:t>
            </a:r>
          </a:p>
          <a:p>
            <a:pPr algn="just">
              <a:spcAft>
                <a:spcPts val="600"/>
              </a:spcAft>
            </a:pPr>
            <a:r>
              <a:rPr lang="en-US" sz="1800" dirty="0" err="1" smtClean="0"/>
              <a:t>O‘ahu</a:t>
            </a:r>
            <a:r>
              <a:rPr lang="en-US" sz="1800" dirty="0" smtClean="0"/>
              <a:t> Economic Development Board</a:t>
            </a:r>
          </a:p>
          <a:p>
            <a:pPr algn="just">
              <a:spcAft>
                <a:spcPts val="600"/>
              </a:spcAft>
            </a:pPr>
            <a:r>
              <a:rPr lang="en-US" sz="1800" dirty="0" smtClean="0"/>
              <a:t>Aloha United Way</a:t>
            </a:r>
          </a:p>
          <a:p>
            <a:pPr algn="just">
              <a:spcAft>
                <a:spcPts val="600"/>
              </a:spcAft>
            </a:pPr>
            <a:r>
              <a:rPr lang="en-US" sz="1800" dirty="0" smtClean="0"/>
              <a:t>City and County of Honolulu</a:t>
            </a:r>
          </a:p>
          <a:p>
            <a:pPr algn="just">
              <a:spcAft>
                <a:spcPts val="600"/>
              </a:spcAft>
            </a:pPr>
            <a:r>
              <a:rPr lang="en-US" sz="1800" dirty="0" smtClean="0"/>
              <a:t>Hawai‘i Natural Energy Institute</a:t>
            </a:r>
          </a:p>
          <a:p>
            <a:pPr algn="just">
              <a:spcAft>
                <a:spcPts val="600"/>
              </a:spcAft>
            </a:pPr>
            <a:r>
              <a:rPr lang="en-US" sz="1800" dirty="0" smtClean="0"/>
              <a:t>Chamber of Commerce Hawaii</a:t>
            </a:r>
          </a:p>
          <a:p>
            <a:pPr algn="just"/>
            <a:endParaRPr lang="en-US" dirty="0"/>
          </a:p>
        </p:txBody>
      </p:sp>
      <p:sp>
        <p:nvSpPr>
          <p:cNvPr id="3" name="Text Placeholder 2"/>
          <p:cNvSpPr>
            <a:spLocks noGrp="1"/>
          </p:cNvSpPr>
          <p:nvPr>
            <p:ph type="body" sz="quarter" idx="10"/>
          </p:nvPr>
        </p:nvSpPr>
        <p:spPr/>
        <p:txBody>
          <a:bodyPr/>
          <a:lstStyle/>
          <a:p>
            <a:r>
              <a:rPr lang="en-US" dirty="0"/>
              <a:t>Stakeholder Planning </a:t>
            </a:r>
            <a:r>
              <a:rPr lang="en-US" dirty="0" smtClean="0"/>
              <a:t>Session – Attending groups</a:t>
            </a:r>
            <a:endParaRPr lang="en-US" dirty="0"/>
          </a:p>
          <a:p>
            <a:endParaRPr lang="en-US" dirty="0"/>
          </a:p>
        </p:txBody>
      </p:sp>
      <p:sp>
        <p:nvSpPr>
          <p:cNvPr id="5" name="Content Placeholder 1"/>
          <p:cNvSpPr txBox="1">
            <a:spLocks/>
          </p:cNvSpPr>
          <p:nvPr/>
        </p:nvSpPr>
        <p:spPr>
          <a:xfrm>
            <a:off x="4820728" y="1295400"/>
            <a:ext cx="4323272" cy="4724400"/>
          </a:xfrm>
          <a:prstGeom prst="rect">
            <a:avLst/>
          </a:prstGeom>
        </p:spPr>
        <p:txBody>
          <a:bodyPr/>
          <a:lstStyle>
            <a:lvl1pPr marL="285750" indent="-285750" algn="l" rtl="0" eaLnBrk="0" fontAlgn="base" hangingPunct="0">
              <a:lnSpc>
                <a:spcPts val="2580"/>
              </a:lnSpc>
              <a:spcBef>
                <a:spcPct val="20000"/>
              </a:spcBef>
              <a:spcAft>
                <a:spcPts val="1800"/>
              </a:spcAft>
              <a:buClr>
                <a:srgbClr val="003D50"/>
              </a:buClr>
              <a:buSzPct val="60000"/>
              <a:buFont typeface="Wingdings" charset="2"/>
              <a:buChar char=""/>
              <a:defRPr sz="2200" b="0">
                <a:solidFill>
                  <a:srgbClr val="004054"/>
                </a:solidFill>
                <a:latin typeface="+mn-lt"/>
                <a:ea typeface="+mn-ea"/>
                <a:cs typeface="+mn-cs"/>
              </a:defRPr>
            </a:lvl1pPr>
            <a:lvl2pPr marL="688975" marR="0" indent="-282575" algn="l" defTabSz="914400" rtl="0" eaLnBrk="0" fontAlgn="base" latinLnBrk="0" hangingPunct="0">
              <a:lnSpc>
                <a:spcPct val="100000"/>
              </a:lnSpc>
              <a:spcBef>
                <a:spcPct val="20000"/>
              </a:spcBef>
              <a:spcAft>
                <a:spcPts val="1800"/>
              </a:spcAft>
              <a:buClr>
                <a:srgbClr val="003D50"/>
              </a:buClr>
              <a:buSzPct val="50000"/>
              <a:buFont typeface="Wingdings" charset="2"/>
              <a:buChar char=""/>
              <a:tabLst/>
              <a:defRPr sz="1800" b="0">
                <a:solidFill>
                  <a:srgbClr val="004054"/>
                </a:solidFill>
                <a:latin typeface="+mn-lt"/>
              </a:defRPr>
            </a:lvl2pPr>
            <a:lvl3pPr marL="1027113" indent="-223838" algn="l" rtl="0" eaLnBrk="0" fontAlgn="base" hangingPunct="0">
              <a:spcBef>
                <a:spcPct val="20000"/>
              </a:spcBef>
              <a:spcAft>
                <a:spcPct val="0"/>
              </a:spcAft>
              <a:buClrTx/>
              <a:buSzPct val="80000"/>
              <a:buFont typeface="Arial" pitchFamily="34" charset="0"/>
              <a:buChar char="–"/>
              <a:defRPr sz="1800" b="1">
                <a:solidFill>
                  <a:srgbClr val="004054"/>
                </a:solidFill>
                <a:latin typeface="+mn-lt"/>
              </a:defRPr>
            </a:lvl3pPr>
            <a:lvl4pPr marL="1600200" indent="-228600" algn="l" rtl="0" eaLnBrk="0" fontAlgn="base" hangingPunct="0">
              <a:spcBef>
                <a:spcPct val="20000"/>
              </a:spcBef>
              <a:spcAft>
                <a:spcPct val="0"/>
              </a:spcAft>
              <a:buClrTx/>
              <a:buSzPct val="80000"/>
              <a:buFont typeface="Wingdings" pitchFamily="-64" charset="2"/>
              <a:buChar char="n"/>
              <a:defRPr sz="2000">
                <a:solidFill>
                  <a:srgbClr val="004054"/>
                </a:solidFill>
                <a:latin typeface="+mn-lt"/>
              </a:defRPr>
            </a:lvl4pPr>
            <a:lvl5pPr marL="2057400" indent="-228600" algn="l" rtl="0" eaLnBrk="0" fontAlgn="base" hangingPunct="0">
              <a:spcBef>
                <a:spcPct val="20000"/>
              </a:spcBef>
              <a:spcAft>
                <a:spcPct val="0"/>
              </a:spcAft>
              <a:buClrTx/>
              <a:buSzPct val="80000"/>
              <a:buFont typeface="Wingdings" pitchFamily="-64" charset="2"/>
              <a:buChar char="n"/>
              <a:defRPr sz="2000">
                <a:solidFill>
                  <a:srgbClr val="004054"/>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gn="just">
              <a:spcAft>
                <a:spcPts val="600"/>
              </a:spcAft>
            </a:pPr>
            <a:r>
              <a:rPr lang="en-US" sz="1800" kern="0" dirty="0" smtClean="0"/>
              <a:t>Kamehameha Schools</a:t>
            </a:r>
          </a:p>
          <a:p>
            <a:pPr algn="just">
              <a:spcAft>
                <a:spcPts val="600"/>
              </a:spcAft>
            </a:pPr>
            <a:r>
              <a:rPr lang="en-US" sz="1800" kern="0" dirty="0" smtClean="0"/>
              <a:t>Hawai‘i Green Growth</a:t>
            </a:r>
          </a:p>
          <a:p>
            <a:pPr algn="just">
              <a:spcAft>
                <a:spcPts val="600"/>
              </a:spcAft>
            </a:pPr>
            <a:r>
              <a:rPr lang="en-US" sz="1800" kern="0" dirty="0" smtClean="0"/>
              <a:t>U.S. EPA</a:t>
            </a:r>
          </a:p>
          <a:p>
            <a:pPr algn="just">
              <a:spcAft>
                <a:spcPts val="600"/>
              </a:spcAft>
            </a:pPr>
            <a:r>
              <a:rPr lang="en-US" sz="1800" kern="0" dirty="0" smtClean="0"/>
              <a:t>Blue Planet Foundation</a:t>
            </a:r>
          </a:p>
          <a:p>
            <a:pPr algn="just">
              <a:spcAft>
                <a:spcPts val="600"/>
              </a:spcAft>
            </a:pPr>
            <a:r>
              <a:rPr lang="en-US" sz="1800" kern="0" dirty="0" err="1" smtClean="0"/>
              <a:t>Ulupono</a:t>
            </a:r>
            <a:r>
              <a:rPr lang="en-US" sz="1800" kern="0" dirty="0" smtClean="0"/>
              <a:t> Initiative</a:t>
            </a:r>
          </a:p>
          <a:p>
            <a:pPr>
              <a:spcAft>
                <a:spcPts val="600"/>
              </a:spcAft>
            </a:pPr>
            <a:r>
              <a:rPr lang="en-US" sz="1800" kern="0" dirty="0"/>
              <a:t>Hawaii Center for Advanced Transportation </a:t>
            </a:r>
            <a:r>
              <a:rPr lang="en-US" sz="1800" kern="0" dirty="0" smtClean="0"/>
              <a:t>Technologies</a:t>
            </a:r>
          </a:p>
          <a:p>
            <a:pPr algn="just">
              <a:spcAft>
                <a:spcPts val="600"/>
              </a:spcAft>
            </a:pPr>
            <a:r>
              <a:rPr lang="en-US" sz="1800" kern="0" dirty="0" smtClean="0"/>
              <a:t>Elemental </a:t>
            </a:r>
            <a:r>
              <a:rPr lang="en-US" sz="1800" kern="0" dirty="0" err="1" smtClean="0"/>
              <a:t>Excelerator</a:t>
            </a:r>
            <a:endParaRPr lang="en-US" sz="1800" kern="0" dirty="0" smtClean="0"/>
          </a:p>
          <a:p>
            <a:pPr algn="just">
              <a:spcAft>
                <a:spcPts val="600"/>
              </a:spcAft>
            </a:pPr>
            <a:r>
              <a:rPr lang="en-US" sz="1800" kern="0" dirty="0" smtClean="0"/>
              <a:t>Leidos</a:t>
            </a:r>
          </a:p>
          <a:p>
            <a:pPr algn="just">
              <a:spcAft>
                <a:spcPts val="600"/>
              </a:spcAft>
            </a:pPr>
            <a:r>
              <a:rPr lang="en-US" sz="1800" kern="0" dirty="0" smtClean="0"/>
              <a:t>Honeywell</a:t>
            </a:r>
          </a:p>
          <a:p>
            <a:pPr algn="just"/>
            <a:endParaRPr lang="en-US" kern="0" dirty="0"/>
          </a:p>
        </p:txBody>
      </p:sp>
    </p:spTree>
    <p:extLst>
      <p:ext uri="{BB962C8B-B14F-4D97-AF65-F5344CB8AC3E}">
        <p14:creationId xmlns:p14="http://schemas.microsoft.com/office/powerpoint/2010/main" val="28293091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Key areas of focus determined by the group</a:t>
            </a:r>
            <a:endParaRPr lang="en-US" dirty="0"/>
          </a:p>
        </p:txBody>
      </p:sp>
      <p:sp>
        <p:nvSpPr>
          <p:cNvPr id="6" name="Content Placeholder 5"/>
          <p:cNvSpPr>
            <a:spLocks noGrp="1"/>
          </p:cNvSpPr>
          <p:nvPr>
            <p:ph idx="1"/>
          </p:nvPr>
        </p:nvSpPr>
        <p:spPr>
          <a:xfrm>
            <a:off x="0" y="1371600"/>
            <a:ext cx="5207479" cy="4708858"/>
          </a:xfrm>
        </p:spPr>
        <p:txBody>
          <a:bodyPr/>
          <a:lstStyle/>
          <a:p>
            <a:r>
              <a:rPr lang="en-US" dirty="0" smtClean="0"/>
              <a:t>Low Income / ALICE</a:t>
            </a:r>
          </a:p>
          <a:p>
            <a:r>
              <a:rPr lang="en-US" dirty="0" smtClean="0"/>
              <a:t>Energy Efficiency as a Grid Resource</a:t>
            </a:r>
          </a:p>
          <a:p>
            <a:r>
              <a:rPr lang="en-US" dirty="0" smtClean="0"/>
              <a:t>Energy Efficiency and Transportation</a:t>
            </a:r>
          </a:p>
          <a:p>
            <a:r>
              <a:rPr lang="en-US" dirty="0" smtClean="0"/>
              <a:t>Education and Training / Workforce Development</a:t>
            </a:r>
          </a:p>
          <a:p>
            <a:r>
              <a:rPr lang="en-US" dirty="0" smtClean="0"/>
              <a:t>Codes and Standards</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001" t="30000" r="9165" b="15556"/>
          <a:stretch/>
        </p:blipFill>
        <p:spPr>
          <a:xfrm>
            <a:off x="5207479" y="1371600"/>
            <a:ext cx="3733800" cy="3733800"/>
          </a:xfrm>
          <a:prstGeom prst="rect">
            <a:avLst/>
          </a:prstGeom>
        </p:spPr>
      </p:pic>
    </p:spTree>
    <p:extLst>
      <p:ext uri="{BB962C8B-B14F-4D97-AF65-F5344CB8AC3E}">
        <p14:creationId xmlns:p14="http://schemas.microsoft.com/office/powerpoint/2010/main" val="38983311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0" y="3810000"/>
            <a:ext cx="9144000" cy="2076262"/>
          </a:xfrm>
          <a:prstGeom prst="rect">
            <a:avLst/>
          </a:prstGeom>
          <a:noFill/>
          <a:ln w="12700">
            <a:noFill/>
            <a:miter lim="800000"/>
            <a:headEnd/>
            <a:tailEnd/>
          </a:ln>
        </p:spPr>
        <p:txBody>
          <a:bodyPr lIns="0" tIns="0" rIns="0" bIns="0" anchor="ctr"/>
          <a:lstStyle/>
          <a:p>
            <a:pPr algn="ctr">
              <a:lnSpc>
                <a:spcPct val="120000"/>
              </a:lnSpc>
            </a:pPr>
            <a:r>
              <a:rPr lang="en-US" sz="1600" b="1" dirty="0">
                <a:solidFill>
                  <a:srgbClr val="005874"/>
                </a:solidFill>
                <a:latin typeface="Arial" pitchFamily="34" charset="0"/>
                <a:cs typeface="Arial" pitchFamily="34" charset="0"/>
                <a:sym typeface="Arial" pitchFamily="34" charset="0"/>
              </a:rPr>
              <a:t>Stay </a:t>
            </a:r>
            <a:r>
              <a:rPr lang="en-US" sz="1600" b="1" dirty="0" smtClean="0">
                <a:solidFill>
                  <a:srgbClr val="005874"/>
                </a:solidFill>
                <a:latin typeface="Arial" pitchFamily="34" charset="0"/>
                <a:cs typeface="Arial" pitchFamily="34" charset="0"/>
                <a:sym typeface="Arial" pitchFamily="34" charset="0"/>
              </a:rPr>
              <a:t>Connected:</a:t>
            </a:r>
            <a:br>
              <a:rPr lang="en-US" sz="1600" b="1" dirty="0" smtClean="0">
                <a:solidFill>
                  <a:srgbClr val="005874"/>
                </a:solidFill>
                <a:latin typeface="Arial" pitchFamily="34" charset="0"/>
                <a:cs typeface="Arial" pitchFamily="34" charset="0"/>
                <a:sym typeface="Arial" pitchFamily="34" charset="0"/>
              </a:rPr>
            </a:br>
            <a:r>
              <a:rPr lang="en-US" dirty="0" smtClean="0">
                <a:solidFill>
                  <a:srgbClr val="005874"/>
                </a:solidFill>
                <a:latin typeface="Arial" pitchFamily="34" charset="0"/>
                <a:cs typeface="Arial" pitchFamily="34" charset="0"/>
                <a:sym typeface="Arial" pitchFamily="34" charset="0"/>
              </a:rPr>
              <a:t>Oahu:  </a:t>
            </a:r>
            <a:r>
              <a:rPr lang="en-US" b="1" dirty="0" smtClean="0">
                <a:solidFill>
                  <a:srgbClr val="005874"/>
                </a:solidFill>
                <a:latin typeface="Arial" pitchFamily="34" charset="0"/>
                <a:cs typeface="Arial" pitchFamily="34" charset="0"/>
                <a:sym typeface="Arial" pitchFamily="34" charset="0"/>
              </a:rPr>
              <a:t>537-5577 </a:t>
            </a:r>
            <a:r>
              <a:rPr lang="en-US" dirty="0" smtClean="0">
                <a:solidFill>
                  <a:srgbClr val="005874"/>
                </a:solidFill>
                <a:latin typeface="Arial" pitchFamily="34" charset="0"/>
                <a:cs typeface="Arial" pitchFamily="34" charset="0"/>
                <a:sym typeface="Arial" pitchFamily="34" charset="0"/>
              </a:rPr>
              <a:t>(Residential) </a:t>
            </a:r>
            <a:r>
              <a:rPr lang="en-US" b="1" dirty="0" smtClean="0">
                <a:solidFill>
                  <a:srgbClr val="005874"/>
                </a:solidFill>
                <a:latin typeface="Arial" pitchFamily="34" charset="0"/>
                <a:cs typeface="Arial" pitchFamily="34" charset="0"/>
                <a:sym typeface="Arial" pitchFamily="34" charset="0"/>
              </a:rPr>
              <a:t>839-8880</a:t>
            </a:r>
            <a:r>
              <a:rPr lang="en-US" dirty="0" smtClean="0">
                <a:solidFill>
                  <a:srgbClr val="005874"/>
                </a:solidFill>
                <a:latin typeface="Arial" pitchFamily="34" charset="0"/>
                <a:cs typeface="Arial" pitchFamily="34" charset="0"/>
                <a:sym typeface="Arial" pitchFamily="34" charset="0"/>
              </a:rPr>
              <a:t> (Business)</a:t>
            </a:r>
            <a:r>
              <a:rPr lang="en-US" b="1" dirty="0" smtClean="0">
                <a:solidFill>
                  <a:srgbClr val="005874"/>
                </a:solidFill>
                <a:latin typeface="Arial" pitchFamily="34" charset="0"/>
                <a:cs typeface="Arial" pitchFamily="34" charset="0"/>
                <a:sym typeface="Arial" pitchFamily="34" charset="0"/>
              </a:rPr>
              <a:t/>
            </a:r>
            <a:br>
              <a:rPr lang="en-US" b="1" dirty="0" smtClean="0">
                <a:solidFill>
                  <a:srgbClr val="005874"/>
                </a:solidFill>
                <a:latin typeface="Arial" pitchFamily="34" charset="0"/>
                <a:cs typeface="Arial" pitchFamily="34" charset="0"/>
                <a:sym typeface="Arial" pitchFamily="34" charset="0"/>
              </a:rPr>
            </a:br>
            <a:r>
              <a:rPr lang="en-US" dirty="0" smtClean="0">
                <a:solidFill>
                  <a:srgbClr val="005874"/>
                </a:solidFill>
                <a:latin typeface="Arial" pitchFamily="34" charset="0"/>
                <a:cs typeface="Arial" pitchFamily="34" charset="0"/>
                <a:sym typeface="Arial" pitchFamily="34" charset="0"/>
              </a:rPr>
              <a:t>Neighbor Islands:  </a:t>
            </a:r>
            <a:r>
              <a:rPr lang="en-US" b="1" dirty="0" smtClean="0">
                <a:solidFill>
                  <a:srgbClr val="005874"/>
                </a:solidFill>
                <a:latin typeface="Arial" pitchFamily="34" charset="0"/>
                <a:cs typeface="Arial" pitchFamily="34" charset="0"/>
                <a:sym typeface="Arial" pitchFamily="34" charset="0"/>
              </a:rPr>
              <a:t>1-877-231-8222 toll-free</a:t>
            </a:r>
          </a:p>
          <a:p>
            <a:pPr algn="ctr">
              <a:lnSpc>
                <a:spcPct val="120000"/>
              </a:lnSpc>
            </a:pPr>
            <a:r>
              <a:rPr lang="en-US" sz="1050" dirty="0" smtClean="0">
                <a:solidFill>
                  <a:schemeClr val="bg1"/>
                </a:solidFill>
                <a:latin typeface="Arial" pitchFamily="34" charset="0"/>
                <a:cs typeface="Arial" pitchFamily="34" charset="0"/>
                <a:sym typeface="Arial" pitchFamily="34" charset="0"/>
              </a:rPr>
              <a:t>  </a:t>
            </a:r>
            <a:r>
              <a:rPr lang="en-US" dirty="0" smtClean="0">
                <a:solidFill>
                  <a:schemeClr val="bg1"/>
                </a:solidFill>
                <a:latin typeface="Arial" pitchFamily="34" charset="0"/>
                <a:cs typeface="Arial" pitchFamily="34" charset="0"/>
                <a:sym typeface="Arial" pitchFamily="34" charset="0"/>
              </a:rPr>
              <a:t/>
            </a:r>
            <a:br>
              <a:rPr lang="en-US" dirty="0" smtClean="0">
                <a:solidFill>
                  <a:schemeClr val="bg1"/>
                </a:solidFill>
                <a:latin typeface="Arial" pitchFamily="34" charset="0"/>
                <a:cs typeface="Arial" pitchFamily="34" charset="0"/>
                <a:sym typeface="Arial" pitchFamily="34" charset="0"/>
              </a:rPr>
            </a:br>
            <a:r>
              <a:rPr lang="en-US" sz="3200" dirty="0" smtClean="0">
                <a:solidFill>
                  <a:schemeClr val="bg1"/>
                </a:solidFill>
                <a:latin typeface="Arial" pitchFamily="34" charset="0"/>
                <a:cs typeface="Arial" pitchFamily="34" charset="0"/>
                <a:sym typeface="Arial" pitchFamily="34" charset="0"/>
              </a:rPr>
              <a:t>www.hawaiienergy.com</a:t>
            </a:r>
          </a:p>
          <a:p>
            <a:pPr algn="ctr">
              <a:lnSpc>
                <a:spcPct val="120000"/>
              </a:lnSpc>
            </a:pPr>
            <a:r>
              <a:rPr lang="en-US" sz="1050" dirty="0" smtClean="0">
                <a:solidFill>
                  <a:srgbClr val="005874"/>
                </a:solidFill>
                <a:latin typeface="Arial" pitchFamily="34" charset="0"/>
                <a:cs typeface="Arial" pitchFamily="34" charset="0"/>
                <a:sym typeface="Arial" pitchFamily="34" charset="0"/>
              </a:rPr>
              <a:t> </a:t>
            </a:r>
          </a:p>
          <a:p>
            <a:pPr algn="ctr">
              <a:lnSpc>
                <a:spcPct val="120000"/>
              </a:lnSpc>
            </a:pPr>
            <a:r>
              <a:rPr lang="en-US" dirty="0" smtClean="0">
                <a:solidFill>
                  <a:schemeClr val="bg1"/>
                </a:solidFill>
                <a:latin typeface="Arial" pitchFamily="34" charset="0"/>
                <a:cs typeface="Arial" pitchFamily="34" charset="0"/>
                <a:sym typeface="Arial" pitchFamily="34" charset="0"/>
              </a:rPr>
              <a:t>facebook.com/</a:t>
            </a:r>
            <a:r>
              <a:rPr lang="en-US" dirty="0" err="1" smtClean="0">
                <a:solidFill>
                  <a:schemeClr val="bg1"/>
                </a:solidFill>
                <a:latin typeface="Arial" pitchFamily="34" charset="0"/>
                <a:cs typeface="Arial" pitchFamily="34" charset="0"/>
                <a:sym typeface="Arial" pitchFamily="34" charset="0"/>
              </a:rPr>
              <a:t>hawaiienergy</a:t>
            </a:r>
            <a:r>
              <a:rPr lang="en-US" dirty="0" smtClean="0">
                <a:solidFill>
                  <a:schemeClr val="bg1"/>
                </a:solidFill>
                <a:latin typeface="Arial" pitchFamily="34" charset="0"/>
                <a:cs typeface="Arial" pitchFamily="34" charset="0"/>
                <a:sym typeface="Arial" pitchFamily="34" charset="0"/>
              </a:rPr>
              <a:t>                     @myhawaiienergy</a:t>
            </a:r>
            <a:endParaRPr lang="en-US" dirty="0">
              <a:solidFill>
                <a:schemeClr val="bg1"/>
              </a:solidFill>
              <a:latin typeface="Arial" pitchFamily="34" charset="0"/>
              <a:cs typeface="Arial" pitchFamily="34" charset="0"/>
              <a:sym typeface="Arial" pitchFamily="34" charset="0"/>
            </a:endParaRPr>
          </a:p>
        </p:txBody>
      </p:sp>
      <p:sp>
        <p:nvSpPr>
          <p:cNvPr id="3" name="Rectangle 3"/>
          <p:cNvSpPr>
            <a:spLocks/>
          </p:cNvSpPr>
          <p:nvPr/>
        </p:nvSpPr>
        <p:spPr bwMode="auto">
          <a:xfrm>
            <a:off x="0" y="2755817"/>
            <a:ext cx="9144000" cy="1035238"/>
          </a:xfrm>
          <a:prstGeom prst="rect">
            <a:avLst/>
          </a:prstGeom>
          <a:noFill/>
          <a:ln w="12700">
            <a:noFill/>
            <a:miter lim="800000"/>
            <a:headEnd/>
            <a:tailEnd/>
          </a:ln>
        </p:spPr>
        <p:txBody>
          <a:bodyPr lIns="0" tIns="0" rIns="0" bIns="0" anchor="ctr"/>
          <a:lstStyle/>
          <a:p>
            <a:pPr algn="ctr">
              <a:lnSpc>
                <a:spcPct val="140000"/>
              </a:lnSpc>
            </a:pPr>
            <a:r>
              <a:rPr lang="en-US" sz="4800" b="1" dirty="0" smtClean="0">
                <a:solidFill>
                  <a:schemeClr val="bg1"/>
                </a:solidFill>
                <a:latin typeface="Arial" pitchFamily="34" charset="0"/>
                <a:cs typeface="Arial" pitchFamily="34" charset="0"/>
                <a:sym typeface="Arial" pitchFamily="34" charset="0"/>
              </a:rPr>
              <a:t>Mahalo!</a:t>
            </a:r>
            <a:endParaRPr lang="en-US" sz="4800" b="1" dirty="0">
              <a:solidFill>
                <a:schemeClr val="bg1"/>
              </a:solidFill>
              <a:latin typeface="Arial" pitchFamily="34" charset="0"/>
              <a:cs typeface="Arial" pitchFamily="34" charset="0"/>
              <a:sym typeface="Arial" pitchFamily="34" charset="0"/>
            </a:endParaRPr>
          </a:p>
        </p:txBody>
      </p:sp>
      <p:pic>
        <p:nvPicPr>
          <p:cNvPr id="4" name="Picture 3" descr="HE-Logo-Type-Stacked-dimensional.pdf"/>
          <p:cNvPicPr>
            <a:picLocks noChangeAspect="1"/>
          </p:cNvPicPr>
          <p:nvPr/>
        </p:nvPicPr>
        <p:blipFill rotWithShape="1">
          <a:blip r:embed="rId2">
            <a:extLst>
              <a:ext uri="{28A0092B-C50C-407E-A947-70E740481C1C}">
                <a14:useLocalDpi xmlns:a14="http://schemas.microsoft.com/office/drawing/2010/main" val="0"/>
              </a:ext>
            </a:extLst>
          </a:blip>
          <a:srcRect l="23654" t="2401" r="23680" b="35919"/>
          <a:stretch/>
        </p:blipFill>
        <p:spPr>
          <a:xfrm>
            <a:off x="3568700" y="592394"/>
            <a:ext cx="2006600" cy="235000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435" y="5562600"/>
            <a:ext cx="431965" cy="4319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562600"/>
            <a:ext cx="228600" cy="228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313" y="5646595"/>
            <a:ext cx="222887" cy="222887"/>
          </a:xfrm>
          <a:prstGeom prst="rect">
            <a:avLst/>
          </a:prstGeom>
        </p:spPr>
      </p:pic>
    </p:spTree>
    <p:extLst>
      <p:ext uri="{BB962C8B-B14F-4D97-AF65-F5344CB8AC3E}">
        <p14:creationId xmlns:p14="http://schemas.microsoft.com/office/powerpoint/2010/main" val="28838404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Brian Kealoha &amp; Caroline Carl</a:t>
            </a:r>
            <a:endParaRPr lang="en-US" dirty="0"/>
          </a:p>
        </p:txBody>
      </p:sp>
      <p:sp>
        <p:nvSpPr>
          <p:cNvPr id="4" name="Title 3"/>
          <p:cNvSpPr>
            <a:spLocks noGrp="1"/>
          </p:cNvSpPr>
          <p:nvPr>
            <p:ph type="title"/>
          </p:nvPr>
        </p:nvSpPr>
        <p:spPr/>
        <p:txBody>
          <a:bodyPr/>
          <a:lstStyle/>
          <a:p>
            <a:r>
              <a:rPr lang="en-US" sz="4000" dirty="0" smtClean="0"/>
              <a:t>Hawai‘i Energy Perspectives and Insights into PY18 Planning</a:t>
            </a:r>
            <a:endParaRPr lang="en-US" sz="4000" dirty="0"/>
          </a:p>
        </p:txBody>
      </p:sp>
    </p:spTree>
    <p:extLst>
      <p:ext uri="{BB962C8B-B14F-4D97-AF65-F5344CB8AC3E}">
        <p14:creationId xmlns:p14="http://schemas.microsoft.com/office/powerpoint/2010/main" val="24000713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PY17 Status</a:t>
            </a:r>
            <a:endParaRPr lang="en-US" dirty="0"/>
          </a:p>
        </p:txBody>
      </p:sp>
    </p:spTree>
    <p:extLst>
      <p:ext uri="{BB962C8B-B14F-4D97-AF65-F5344CB8AC3E}">
        <p14:creationId xmlns:p14="http://schemas.microsoft.com/office/powerpoint/2010/main" val="6137036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4800" y="-76200"/>
            <a:ext cx="9144000" cy="1774686"/>
          </a:xfrm>
        </p:spPr>
        <p:txBody>
          <a:bodyPr/>
          <a:lstStyle/>
          <a:p>
            <a:pPr algn="l"/>
            <a:r>
              <a:rPr lang="en-US" sz="2400" kern="1200" spc="150" dirty="0">
                <a:solidFill>
                  <a:schemeClr val="bg1"/>
                </a:solidFill>
                <a:ea typeface="+mn-ea"/>
                <a:cs typeface="+mn-cs"/>
              </a:rPr>
              <a:t>Resource Acquisition</a:t>
            </a:r>
          </a:p>
        </p:txBody>
      </p:sp>
      <p:pic>
        <p:nvPicPr>
          <p:cNvPr id="6" name="Picture 5"/>
          <p:cNvPicPr>
            <a:picLocks noChangeAspect="1"/>
          </p:cNvPicPr>
          <p:nvPr/>
        </p:nvPicPr>
        <p:blipFill>
          <a:blip r:embed="rId2"/>
          <a:stretch>
            <a:fillRect/>
          </a:stretch>
        </p:blipFill>
        <p:spPr>
          <a:xfrm>
            <a:off x="76200" y="1981200"/>
            <a:ext cx="8991600" cy="2964676"/>
          </a:xfrm>
          <a:prstGeom prst="rect">
            <a:avLst/>
          </a:prstGeom>
        </p:spPr>
      </p:pic>
      <p:sp>
        <p:nvSpPr>
          <p:cNvPr id="9" name="TextBox 8"/>
          <p:cNvSpPr txBox="1"/>
          <p:nvPr/>
        </p:nvSpPr>
        <p:spPr bwMode="auto">
          <a:xfrm>
            <a:off x="609600" y="1219200"/>
            <a:ext cx="7772400" cy="646331"/>
          </a:xfrm>
          <a:prstGeom prst="rect">
            <a:avLst/>
          </a:prstGeom>
          <a:noFill/>
          <a:ln w="25400">
            <a:noFill/>
            <a:miter lim="800000"/>
            <a:headEnd/>
            <a:tailEnd/>
          </a:ln>
        </p:spPr>
        <p:txBody>
          <a:bodyPr wrap="square" rtlCol="0">
            <a:spAutoFit/>
          </a:bodyPr>
          <a:lstStyle/>
          <a:p>
            <a:pPr marL="342900" indent="-342900">
              <a:buFont typeface="Arial" panose="020B0604020202020204" pitchFamily="34" charset="0"/>
              <a:buChar char="•"/>
            </a:pPr>
            <a:r>
              <a:rPr lang="en-US" sz="1800" dirty="0">
                <a:solidFill>
                  <a:srgbClr val="004054"/>
                </a:solidFill>
                <a:latin typeface="+mn-lt"/>
                <a:sym typeface="Arial" pitchFamily="34" charset="0"/>
              </a:rPr>
              <a:t>On target to meet kWh, kW and TRB targets</a:t>
            </a:r>
          </a:p>
          <a:p>
            <a:pPr marL="342900" indent="-342900">
              <a:buFont typeface="Arial" panose="020B0604020202020204" pitchFamily="34" charset="0"/>
              <a:buChar char="•"/>
            </a:pPr>
            <a:r>
              <a:rPr lang="en-US" sz="1800" dirty="0">
                <a:solidFill>
                  <a:srgbClr val="004054"/>
                </a:solidFill>
                <a:latin typeface="+mn-lt"/>
                <a:sym typeface="Arial" pitchFamily="34" charset="0"/>
              </a:rPr>
              <a:t>Anticipate residential to business transfer in </a:t>
            </a:r>
            <a:r>
              <a:rPr lang="en-US" sz="1800" dirty="0" smtClean="0">
                <a:solidFill>
                  <a:srgbClr val="004054"/>
                </a:solidFill>
                <a:latin typeface="+mn-lt"/>
                <a:sym typeface="Arial" pitchFamily="34" charset="0"/>
              </a:rPr>
              <a:t>mid-March </a:t>
            </a:r>
            <a:endParaRPr lang="en-US" sz="1800" dirty="0">
              <a:solidFill>
                <a:srgbClr val="004054"/>
              </a:solidFill>
              <a:latin typeface="+mn-lt"/>
              <a:sym typeface="Arial" pitchFamily="34" charset="0"/>
            </a:endParaRPr>
          </a:p>
        </p:txBody>
      </p:sp>
    </p:spTree>
    <p:extLst>
      <p:ext uri="{BB962C8B-B14F-4D97-AF65-F5344CB8AC3E}">
        <p14:creationId xmlns:p14="http://schemas.microsoft.com/office/powerpoint/2010/main" val="41558415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182451798"/>
              </p:ext>
            </p:extLst>
          </p:nvPr>
        </p:nvGraphicFramePr>
        <p:xfrm>
          <a:off x="304800" y="457200"/>
          <a:ext cx="85344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200400" y="3733800"/>
            <a:ext cx="631998" cy="307777"/>
          </a:xfrm>
          <a:prstGeom prst="rect">
            <a:avLst/>
          </a:prstGeom>
          <a:noFill/>
        </p:spPr>
        <p:txBody>
          <a:bodyPr wrap="square" rtlCol="0">
            <a:spAutoFit/>
          </a:bodyPr>
          <a:lstStyle/>
          <a:p>
            <a:r>
              <a:rPr lang="en-US" dirty="0"/>
              <a:t>24%</a:t>
            </a:r>
          </a:p>
        </p:txBody>
      </p:sp>
      <p:sp>
        <p:nvSpPr>
          <p:cNvPr id="11" name="TextBox 10"/>
          <p:cNvSpPr txBox="1"/>
          <p:nvPr/>
        </p:nvSpPr>
        <p:spPr>
          <a:xfrm>
            <a:off x="2599313" y="4309750"/>
            <a:ext cx="793762" cy="307777"/>
          </a:xfrm>
          <a:prstGeom prst="rect">
            <a:avLst/>
          </a:prstGeom>
          <a:noFill/>
        </p:spPr>
        <p:txBody>
          <a:bodyPr wrap="square" rtlCol="0">
            <a:spAutoFit/>
          </a:bodyPr>
          <a:lstStyle/>
          <a:p>
            <a:r>
              <a:rPr lang="en-US" dirty="0"/>
              <a:t>9%</a:t>
            </a:r>
          </a:p>
        </p:txBody>
      </p:sp>
      <p:sp>
        <p:nvSpPr>
          <p:cNvPr id="12" name="TextBox 11"/>
          <p:cNvSpPr txBox="1"/>
          <p:nvPr/>
        </p:nvSpPr>
        <p:spPr>
          <a:xfrm>
            <a:off x="1990161" y="4335643"/>
            <a:ext cx="733514" cy="307777"/>
          </a:xfrm>
          <a:prstGeom prst="rect">
            <a:avLst/>
          </a:prstGeom>
          <a:noFill/>
        </p:spPr>
        <p:txBody>
          <a:bodyPr wrap="square" rtlCol="0">
            <a:spAutoFit/>
          </a:bodyPr>
          <a:lstStyle/>
          <a:p>
            <a:r>
              <a:rPr lang="en-US" dirty="0"/>
              <a:t>7%</a:t>
            </a:r>
          </a:p>
        </p:txBody>
      </p:sp>
      <p:sp>
        <p:nvSpPr>
          <p:cNvPr id="13" name="TextBox 12"/>
          <p:cNvSpPr txBox="1"/>
          <p:nvPr/>
        </p:nvSpPr>
        <p:spPr>
          <a:xfrm>
            <a:off x="1371600" y="4381603"/>
            <a:ext cx="457200" cy="307777"/>
          </a:xfrm>
          <a:prstGeom prst="rect">
            <a:avLst/>
          </a:prstGeom>
          <a:noFill/>
        </p:spPr>
        <p:txBody>
          <a:bodyPr wrap="square" rtlCol="0">
            <a:spAutoFit/>
          </a:bodyPr>
          <a:lstStyle/>
          <a:p>
            <a:r>
              <a:rPr lang="en-US" dirty="0"/>
              <a:t>6%</a:t>
            </a:r>
          </a:p>
        </p:txBody>
      </p:sp>
      <p:sp>
        <p:nvSpPr>
          <p:cNvPr id="7" name="TextBox 9"/>
          <p:cNvSpPr txBox="1"/>
          <p:nvPr/>
        </p:nvSpPr>
        <p:spPr>
          <a:xfrm>
            <a:off x="7620000" y="1066800"/>
            <a:ext cx="6858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95%</a:t>
            </a:r>
          </a:p>
        </p:txBody>
      </p:sp>
    </p:spTree>
    <p:extLst>
      <p:ext uri="{BB962C8B-B14F-4D97-AF65-F5344CB8AC3E}">
        <p14:creationId xmlns:p14="http://schemas.microsoft.com/office/powerpoint/2010/main" val="99500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PY18 Planning</a:t>
            </a:r>
            <a:endParaRPr lang="en-US" dirty="0"/>
          </a:p>
        </p:txBody>
      </p:sp>
    </p:spTree>
    <p:extLst>
      <p:ext uri="{BB962C8B-B14F-4D97-AF65-F5344CB8AC3E}">
        <p14:creationId xmlns:p14="http://schemas.microsoft.com/office/powerpoint/2010/main" val="5764476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Residential LED Lighting NTG</a:t>
            </a:r>
          </a:p>
          <a:p>
            <a:pPr lvl="1"/>
            <a:r>
              <a:rPr lang="en-US" dirty="0" smtClean="0"/>
              <a:t>Originally planning for ramp </a:t>
            </a:r>
            <a:r>
              <a:rPr lang="en-US" dirty="0"/>
              <a:t>d</a:t>
            </a:r>
            <a:r>
              <a:rPr lang="en-US" dirty="0" smtClean="0"/>
              <a:t>own in PY19, implementing more rapidly for PY18</a:t>
            </a:r>
          </a:p>
          <a:p>
            <a:pPr lvl="1"/>
            <a:r>
              <a:rPr lang="en-US" dirty="0" smtClean="0"/>
              <a:t>Working with program </a:t>
            </a:r>
            <a:r>
              <a:rPr lang="en-US" dirty="0"/>
              <a:t>administrators (VEIC), regional groups (NEEA) and indirectly Northeast (MA, RI and CT) program </a:t>
            </a:r>
            <a:r>
              <a:rPr lang="en-US" dirty="0" smtClean="0"/>
              <a:t>evaluators</a:t>
            </a:r>
          </a:p>
          <a:p>
            <a:r>
              <a:rPr lang="en-US" dirty="0" smtClean="0"/>
              <a:t>Peer Group Comparison</a:t>
            </a:r>
          </a:p>
          <a:p>
            <a:pPr lvl="1"/>
            <a:r>
              <a:rPr lang="en-US" dirty="0" smtClean="0"/>
              <a:t>Diversifying vendor options</a:t>
            </a:r>
          </a:p>
          <a:p>
            <a:pPr lvl="1"/>
            <a:r>
              <a:rPr lang="en-US" dirty="0" smtClean="0"/>
              <a:t>RCT vs. deemed savings</a:t>
            </a:r>
          </a:p>
          <a:p>
            <a:pPr lvl="1"/>
            <a:endParaRPr lang="en-US" dirty="0" smtClean="0"/>
          </a:p>
          <a:p>
            <a:pPr lvl="1"/>
            <a:endParaRPr lang="en-US" dirty="0"/>
          </a:p>
        </p:txBody>
      </p:sp>
      <p:sp>
        <p:nvSpPr>
          <p:cNvPr id="3" name="Text Placeholder 2"/>
          <p:cNvSpPr>
            <a:spLocks noGrp="1"/>
          </p:cNvSpPr>
          <p:nvPr>
            <p:ph type="body" sz="quarter" idx="10"/>
          </p:nvPr>
        </p:nvSpPr>
        <p:spPr/>
        <p:txBody>
          <a:bodyPr/>
          <a:lstStyle/>
          <a:p>
            <a:r>
              <a:rPr lang="en-US" dirty="0" smtClean="0"/>
              <a:t>TRM Considerations</a:t>
            </a:r>
            <a:endParaRPr lang="en-US" dirty="0"/>
          </a:p>
        </p:txBody>
      </p:sp>
    </p:spTree>
    <p:extLst>
      <p:ext uri="{BB962C8B-B14F-4D97-AF65-F5344CB8AC3E}">
        <p14:creationId xmlns:p14="http://schemas.microsoft.com/office/powerpoint/2010/main" val="27715228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Managing portfolio risk in Year 3</a:t>
            </a:r>
          </a:p>
          <a:p>
            <a:r>
              <a:rPr lang="en-US" dirty="0" smtClean="0"/>
              <a:t>Evolving </a:t>
            </a:r>
            <a:r>
              <a:rPr lang="en-US" dirty="0"/>
              <a:t>Residential / Business </a:t>
            </a:r>
            <a:r>
              <a:rPr lang="en-US" dirty="0" smtClean="0"/>
              <a:t>Split</a:t>
            </a:r>
          </a:p>
          <a:p>
            <a:r>
              <a:rPr lang="en-US" dirty="0" smtClean="0"/>
              <a:t>Minimize backslide potential</a:t>
            </a:r>
          </a:p>
          <a:p>
            <a:r>
              <a:rPr lang="en-US" dirty="0" smtClean="0"/>
              <a:t>Preserving relationships with manufacturers, suppliers, distributors, retailers, contractors, and customers.  </a:t>
            </a:r>
            <a:endParaRPr lang="en-US" dirty="0"/>
          </a:p>
        </p:txBody>
      </p:sp>
      <p:sp>
        <p:nvSpPr>
          <p:cNvPr id="3" name="Text Placeholder 2"/>
          <p:cNvSpPr>
            <a:spLocks noGrp="1"/>
          </p:cNvSpPr>
          <p:nvPr>
            <p:ph type="body" sz="quarter" idx="10"/>
          </p:nvPr>
        </p:nvSpPr>
        <p:spPr/>
        <p:txBody>
          <a:bodyPr/>
          <a:lstStyle/>
          <a:p>
            <a:r>
              <a:rPr lang="en-US" dirty="0" smtClean="0"/>
              <a:t>Impact of Changes</a:t>
            </a:r>
            <a:endParaRPr lang="en-US" dirty="0"/>
          </a:p>
        </p:txBody>
      </p:sp>
    </p:spTree>
    <p:extLst>
      <p:ext uri="{BB962C8B-B14F-4D97-AF65-F5344CB8AC3E}">
        <p14:creationId xmlns:p14="http://schemas.microsoft.com/office/powerpoint/2010/main" val="17817655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19200"/>
            <a:ext cx="7417279" cy="4324350"/>
          </a:xfrm>
        </p:spPr>
        <p:txBody>
          <a:bodyPr/>
          <a:lstStyle/>
          <a:p>
            <a:r>
              <a:rPr lang="en-US" dirty="0" smtClean="0"/>
              <a:t>Forecast subject to significant swings (10+ million kWh)</a:t>
            </a:r>
          </a:p>
          <a:p>
            <a:r>
              <a:rPr lang="en-US" dirty="0" smtClean="0"/>
              <a:t>Cost to acquire savings is increasing</a:t>
            </a:r>
          </a:p>
          <a:p>
            <a:r>
              <a:rPr lang="en-US" dirty="0" smtClean="0"/>
              <a:t>Must reinvest in programs that identify future programs (energy audits, energy studies etc</a:t>
            </a:r>
            <a:r>
              <a:rPr lang="en-US" dirty="0" smtClean="0"/>
              <a:t>.)</a:t>
            </a:r>
          </a:p>
          <a:p>
            <a:r>
              <a:rPr lang="en-US" dirty="0" smtClean="0"/>
              <a:t>Deeper customer engagements</a:t>
            </a:r>
          </a:p>
          <a:p>
            <a:pPr lvl="1"/>
            <a:r>
              <a:rPr lang="en-US" dirty="0" smtClean="0"/>
              <a:t>Energy program development with business customers</a:t>
            </a:r>
          </a:p>
          <a:p>
            <a:pPr lvl="1"/>
            <a:r>
              <a:rPr lang="en-US" dirty="0" smtClean="0"/>
              <a:t>Strategic energy management with large businesses/institutions </a:t>
            </a:r>
            <a:endParaRPr lang="en-US" dirty="0" smtClean="0"/>
          </a:p>
          <a:p>
            <a:r>
              <a:rPr lang="en-US" dirty="0" smtClean="0"/>
              <a:t>Increasing savings from codes and standards similar to California</a:t>
            </a:r>
            <a:endParaRPr lang="en-US" dirty="0" smtClean="0"/>
          </a:p>
          <a:p>
            <a:pPr lvl="1">
              <a:spcBef>
                <a:spcPts val="600"/>
              </a:spcBef>
              <a:spcAft>
                <a:spcPts val="600"/>
              </a:spcAft>
            </a:pPr>
            <a:endParaRPr lang="en-US" dirty="0" smtClean="0"/>
          </a:p>
          <a:p>
            <a:pPr>
              <a:lnSpc>
                <a:spcPct val="100000"/>
              </a:lnSpc>
              <a:spcBef>
                <a:spcPts val="600"/>
              </a:spcBef>
              <a:spcAft>
                <a:spcPts val="600"/>
              </a:spcAft>
            </a:pPr>
            <a:endParaRPr lang="en-US" dirty="0"/>
          </a:p>
        </p:txBody>
      </p:sp>
      <p:sp>
        <p:nvSpPr>
          <p:cNvPr id="3" name="Text Placeholder 2"/>
          <p:cNvSpPr>
            <a:spLocks noGrp="1"/>
          </p:cNvSpPr>
          <p:nvPr>
            <p:ph type="body" sz="quarter" idx="10"/>
          </p:nvPr>
        </p:nvSpPr>
        <p:spPr/>
        <p:txBody>
          <a:bodyPr/>
          <a:lstStyle/>
          <a:p>
            <a:r>
              <a:rPr lang="en-US" dirty="0" smtClean="0"/>
              <a:t>Reinvesting in Pipeline Development</a:t>
            </a:r>
            <a:endParaRPr lang="en-US" dirty="0"/>
          </a:p>
        </p:txBody>
      </p:sp>
    </p:spTree>
    <p:extLst>
      <p:ext uri="{BB962C8B-B14F-4D97-AF65-F5344CB8AC3E}">
        <p14:creationId xmlns:p14="http://schemas.microsoft.com/office/powerpoint/2010/main" val="26645689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txDef>
      <a:spPr bwMode="auto">
        <a:noFill/>
        <a:ln w="25400">
          <a:noFill/>
          <a:miter lim="800000"/>
          <a:headEnd/>
          <a:tailEnd/>
        </a:ln>
      </a:spPr>
      <a:bodyPr wrap="square">
        <a:spAutoFit/>
      </a:bodyPr>
      <a:lstStyle>
        <a:defPPr>
          <a:defRPr sz="2400" dirty="0" smtClean="0">
            <a:solidFill>
              <a:schemeClr val="bg1"/>
            </a:solidFill>
            <a:latin typeface="Arial"/>
            <a:cs typeface="Arial"/>
            <a:sym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txDef>
      <a:spPr bwMode="auto">
        <a:noFill/>
        <a:ln w="25400">
          <a:noFill/>
          <a:miter lim="800000"/>
          <a:headEnd/>
          <a:tailEnd/>
        </a:ln>
      </a:spPr>
      <a:bodyPr wrap="square">
        <a:spAutoFit/>
      </a:bodyPr>
      <a:lstStyle>
        <a:defPPr>
          <a:defRPr sz="2400" dirty="0" smtClean="0">
            <a:solidFill>
              <a:schemeClr val="bg1"/>
            </a:solidFill>
            <a:latin typeface="Arial"/>
            <a:cs typeface="Arial"/>
            <a:sym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104130</TotalTime>
  <Words>352</Words>
  <Application>Microsoft Office PowerPoint</Application>
  <PresentationFormat>On-screen Show (4:3)</PresentationFormat>
  <Paragraphs>75</Paragraphs>
  <Slides>14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Times New Roman</vt:lpstr>
      <vt:lpstr>Arial</vt:lpstr>
      <vt:lpstr>Wingdings</vt:lpstr>
      <vt:lpstr>1_Blank Presentation</vt:lpstr>
      <vt:lpstr>Blank Presentation</vt:lpstr>
      <vt:lpstr>2_Blank Presentation</vt:lpstr>
      <vt:lpstr>PowerPoint Presentation</vt:lpstr>
      <vt:lpstr>Hawai‘i Energy Perspectives and Insights into PY18 Planning</vt:lpstr>
      <vt:lpstr>PY17 Status</vt:lpstr>
      <vt:lpstr>Resource Acquisition</vt:lpstr>
      <vt:lpstr>PowerPoint Presentation</vt:lpstr>
      <vt:lpstr>PY18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HQ USAF/______, Pentagon, DC 20330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Sonoda, Derrick T.</dc:creator>
  <cp:lastModifiedBy>Kealoha, Brian A.</cp:lastModifiedBy>
  <cp:revision>3069</cp:revision>
  <cp:lastPrinted>2013-10-30T23:46:03Z</cp:lastPrinted>
  <dcterms:created xsi:type="dcterms:W3CDTF">2000-04-26T18:38:01Z</dcterms:created>
  <dcterms:modified xsi:type="dcterms:W3CDTF">2018-02-27T20:39:26Z</dcterms:modified>
</cp:coreProperties>
</file>